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58"/>
  </p:notesMasterIdLst>
  <p:sldIdLst>
    <p:sldId id="332" r:id="rId2"/>
    <p:sldId id="333" r:id="rId3"/>
    <p:sldId id="340" r:id="rId4"/>
    <p:sldId id="297" r:id="rId5"/>
    <p:sldId id="298" r:id="rId6"/>
    <p:sldId id="309" r:id="rId7"/>
    <p:sldId id="310" r:id="rId8"/>
    <p:sldId id="311" r:id="rId9"/>
    <p:sldId id="312" r:id="rId10"/>
    <p:sldId id="336" r:id="rId11"/>
    <p:sldId id="314" r:id="rId12"/>
    <p:sldId id="315" r:id="rId13"/>
    <p:sldId id="316" r:id="rId14"/>
    <p:sldId id="326" r:id="rId15"/>
    <p:sldId id="329" r:id="rId16"/>
    <p:sldId id="317" r:id="rId17"/>
    <p:sldId id="307" r:id="rId18"/>
    <p:sldId id="327" r:id="rId19"/>
    <p:sldId id="260" r:id="rId20"/>
    <p:sldId id="334" r:id="rId21"/>
    <p:sldId id="256" r:id="rId22"/>
    <p:sldId id="341" r:id="rId23"/>
    <p:sldId id="279" r:id="rId24"/>
    <p:sldId id="278" r:id="rId25"/>
    <p:sldId id="262" r:id="rId26"/>
    <p:sldId id="263" r:id="rId27"/>
    <p:sldId id="282" r:id="rId28"/>
    <p:sldId id="265" r:id="rId29"/>
    <p:sldId id="264" r:id="rId30"/>
    <p:sldId id="292" r:id="rId31"/>
    <p:sldId id="288" r:id="rId32"/>
    <p:sldId id="290" r:id="rId33"/>
    <p:sldId id="342" r:id="rId34"/>
    <p:sldId id="266" r:id="rId35"/>
    <p:sldId id="293" r:id="rId36"/>
    <p:sldId id="273" r:id="rId37"/>
    <p:sldId id="295" r:id="rId38"/>
    <p:sldId id="257" r:id="rId39"/>
    <p:sldId id="269" r:id="rId40"/>
    <p:sldId id="277" r:id="rId41"/>
    <p:sldId id="270" r:id="rId42"/>
    <p:sldId id="343" r:id="rId43"/>
    <p:sldId id="276" r:id="rId44"/>
    <p:sldId id="268" r:id="rId45"/>
    <p:sldId id="281" r:id="rId46"/>
    <p:sldId id="344" r:id="rId47"/>
    <p:sldId id="330" r:id="rId48"/>
    <p:sldId id="331" r:id="rId49"/>
    <p:sldId id="304" r:id="rId50"/>
    <p:sldId id="318" r:id="rId51"/>
    <p:sldId id="328" r:id="rId52"/>
    <p:sldId id="305" r:id="rId53"/>
    <p:sldId id="306" r:id="rId54"/>
    <p:sldId id="338" r:id="rId55"/>
    <p:sldId id="335" r:id="rId56"/>
    <p:sldId id="339"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14493E-70E0-4428-8DAE-ED998FB804C7}" v="4" dt="2023-03-09T01:03:23.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020" y="-6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gan Ball (John XXIII College - Mount Claremont)" userId="c9fe06fd-15b9-4aef-8f74-cc6223a5ec1f" providerId="ADAL" clId="{2E14493E-70E0-4428-8DAE-ED998FB804C7}"/>
    <pc:docChg chg="undo custSel addSld delSld modSld sldOrd">
      <pc:chgData name="Morgan Ball (John XXIII College - Mount Claremont)" userId="c9fe06fd-15b9-4aef-8f74-cc6223a5ec1f" providerId="ADAL" clId="{2E14493E-70E0-4428-8DAE-ED998FB804C7}" dt="2023-03-09T01:06:54.434" v="76" actId="1076"/>
      <pc:docMkLst>
        <pc:docMk/>
      </pc:docMkLst>
      <pc:sldChg chg="addSp modSp mod">
        <pc:chgData name="Morgan Ball (John XXIII College - Mount Claremont)" userId="c9fe06fd-15b9-4aef-8f74-cc6223a5ec1f" providerId="ADAL" clId="{2E14493E-70E0-4428-8DAE-ED998FB804C7}" dt="2023-03-09T01:06:54.434" v="76" actId="1076"/>
        <pc:sldMkLst>
          <pc:docMk/>
          <pc:sldMk cId="1648695119" sldId="256"/>
        </pc:sldMkLst>
        <pc:spChg chg="add mod">
          <ac:chgData name="Morgan Ball (John XXIII College - Mount Claremont)" userId="c9fe06fd-15b9-4aef-8f74-cc6223a5ec1f" providerId="ADAL" clId="{2E14493E-70E0-4428-8DAE-ED998FB804C7}" dt="2023-03-09T01:06:54.434" v="76" actId="1076"/>
          <ac:spMkLst>
            <pc:docMk/>
            <pc:sldMk cId="1648695119" sldId="256"/>
            <ac:spMk id="4" creationId="{6ADE35BD-A30C-4654-10D9-8B3AB33BB6A8}"/>
          </ac:spMkLst>
        </pc:spChg>
      </pc:sldChg>
      <pc:sldChg chg="modSp add del mod ord">
        <pc:chgData name="Morgan Ball (John XXIII College - Mount Claremont)" userId="c9fe06fd-15b9-4aef-8f74-cc6223a5ec1f" providerId="ADAL" clId="{2E14493E-70E0-4428-8DAE-ED998FB804C7}" dt="2023-03-09T01:01:44.354" v="65" actId="20577"/>
        <pc:sldMkLst>
          <pc:docMk/>
          <pc:sldMk cId="2080360286" sldId="264"/>
        </pc:sldMkLst>
        <pc:spChg chg="mod">
          <ac:chgData name="Morgan Ball (John XXIII College - Mount Claremont)" userId="c9fe06fd-15b9-4aef-8f74-cc6223a5ec1f" providerId="ADAL" clId="{2E14493E-70E0-4428-8DAE-ED998FB804C7}" dt="2023-03-09T01:01:44.354" v="65" actId="20577"/>
          <ac:spMkLst>
            <pc:docMk/>
            <pc:sldMk cId="2080360286" sldId="264"/>
            <ac:spMk id="2" creationId="{00000000-0000-0000-0000-000000000000}"/>
          </ac:spMkLst>
        </pc:spChg>
        <pc:spChg chg="mod">
          <ac:chgData name="Morgan Ball (John XXIII College - Mount Claremont)" userId="c9fe06fd-15b9-4aef-8f74-cc6223a5ec1f" providerId="ADAL" clId="{2E14493E-70E0-4428-8DAE-ED998FB804C7}" dt="2023-03-09T01:01:42.522" v="64"/>
          <ac:spMkLst>
            <pc:docMk/>
            <pc:sldMk cId="2080360286" sldId="264"/>
            <ac:spMk id="3" creationId="{00000000-0000-0000-0000-000000000000}"/>
          </ac:spMkLst>
        </pc:spChg>
        <pc:picChg chg="mod">
          <ac:chgData name="Morgan Ball (John XXIII College - Mount Claremont)" userId="c9fe06fd-15b9-4aef-8f74-cc6223a5ec1f" providerId="ADAL" clId="{2E14493E-70E0-4428-8DAE-ED998FB804C7}" dt="2023-03-09T00:57:24.789" v="14" actId="1076"/>
          <ac:picMkLst>
            <pc:docMk/>
            <pc:sldMk cId="2080360286" sldId="264"/>
            <ac:picMk id="4" creationId="{00000000-0000-0000-0000-000000000000}"/>
          </ac:picMkLst>
        </pc:picChg>
      </pc:sldChg>
      <pc:sldChg chg="modSp del mod">
        <pc:chgData name="Morgan Ball (John XXIII College - Mount Claremont)" userId="c9fe06fd-15b9-4aef-8f74-cc6223a5ec1f" providerId="ADAL" clId="{2E14493E-70E0-4428-8DAE-ED998FB804C7}" dt="2023-03-09T00:59:39.217" v="27" actId="47"/>
        <pc:sldMkLst>
          <pc:docMk/>
          <pc:sldMk cId="2838048662" sldId="272"/>
        </pc:sldMkLst>
        <pc:spChg chg="mod">
          <ac:chgData name="Morgan Ball (John XXIII College - Mount Claremont)" userId="c9fe06fd-15b9-4aef-8f74-cc6223a5ec1f" providerId="ADAL" clId="{2E14493E-70E0-4428-8DAE-ED998FB804C7}" dt="2023-03-09T00:59:29.747" v="23" actId="21"/>
          <ac:spMkLst>
            <pc:docMk/>
            <pc:sldMk cId="2838048662" sldId="272"/>
            <ac:spMk id="3" creationId="{00000000-0000-0000-0000-000000000000}"/>
          </ac:spMkLst>
        </pc:spChg>
      </pc:sldChg>
      <pc:sldChg chg="modSp mod">
        <pc:chgData name="Morgan Ball (John XXIII College - Mount Claremont)" userId="c9fe06fd-15b9-4aef-8f74-cc6223a5ec1f" providerId="ADAL" clId="{2E14493E-70E0-4428-8DAE-ED998FB804C7}" dt="2023-03-09T01:00:03.490" v="41" actId="20577"/>
        <pc:sldMkLst>
          <pc:docMk/>
          <pc:sldMk cId="2300054157" sldId="273"/>
        </pc:sldMkLst>
        <pc:spChg chg="mod">
          <ac:chgData name="Morgan Ball (John XXIII College - Mount Claremont)" userId="c9fe06fd-15b9-4aef-8f74-cc6223a5ec1f" providerId="ADAL" clId="{2E14493E-70E0-4428-8DAE-ED998FB804C7}" dt="2023-03-09T01:00:03.490" v="41" actId="20577"/>
          <ac:spMkLst>
            <pc:docMk/>
            <pc:sldMk cId="2300054157" sldId="273"/>
            <ac:spMk id="3" creationId="{00000000-0000-0000-0000-000000000000}"/>
          </ac:spMkLst>
        </pc:spChg>
      </pc:sldChg>
      <pc:sldChg chg="addSp delSp modSp mod">
        <pc:chgData name="Morgan Ball (John XXIII College - Mount Claremont)" userId="c9fe06fd-15b9-4aef-8f74-cc6223a5ec1f" providerId="ADAL" clId="{2E14493E-70E0-4428-8DAE-ED998FB804C7}" dt="2023-03-09T01:01:31.475" v="62" actId="20577"/>
        <pc:sldMkLst>
          <pc:docMk/>
          <pc:sldMk cId="1395408885" sldId="292"/>
        </pc:sldMkLst>
        <pc:spChg chg="mod">
          <ac:chgData name="Morgan Ball (John XXIII College - Mount Claremont)" userId="c9fe06fd-15b9-4aef-8f74-cc6223a5ec1f" providerId="ADAL" clId="{2E14493E-70E0-4428-8DAE-ED998FB804C7}" dt="2023-03-09T01:01:31.475" v="62" actId="20577"/>
          <ac:spMkLst>
            <pc:docMk/>
            <pc:sldMk cId="1395408885" sldId="292"/>
            <ac:spMk id="2" creationId="{00000000-0000-0000-0000-000000000000}"/>
          </ac:spMkLst>
        </pc:spChg>
        <pc:spChg chg="mod">
          <ac:chgData name="Morgan Ball (John XXIII College - Mount Claremont)" userId="c9fe06fd-15b9-4aef-8f74-cc6223a5ec1f" providerId="ADAL" clId="{2E14493E-70E0-4428-8DAE-ED998FB804C7}" dt="2023-03-09T00:57:17.287" v="13" actId="114"/>
          <ac:spMkLst>
            <pc:docMk/>
            <pc:sldMk cId="1395408885" sldId="292"/>
            <ac:spMk id="3" creationId="{00000000-0000-0000-0000-000000000000}"/>
          </ac:spMkLst>
        </pc:spChg>
        <pc:inkChg chg="add del">
          <ac:chgData name="Morgan Ball (John XXIII College - Mount Claremont)" userId="c9fe06fd-15b9-4aef-8f74-cc6223a5ec1f" providerId="ADAL" clId="{2E14493E-70E0-4428-8DAE-ED998FB804C7}" dt="2023-03-09T00:56:35.697" v="12" actId="9405"/>
          <ac:inkMkLst>
            <pc:docMk/>
            <pc:sldMk cId="1395408885" sldId="292"/>
            <ac:inkMk id="4" creationId="{9F6BC6A9-8F66-F6CF-4711-6D07B2C21EDF}"/>
          </ac:inkMkLst>
        </pc:inkChg>
        <pc:inkChg chg="add del">
          <ac:chgData name="Morgan Ball (John XXIII College - Mount Claremont)" userId="c9fe06fd-15b9-4aef-8f74-cc6223a5ec1f" providerId="ADAL" clId="{2E14493E-70E0-4428-8DAE-ED998FB804C7}" dt="2023-03-09T00:56:35.444" v="11" actId="9405"/>
          <ac:inkMkLst>
            <pc:docMk/>
            <pc:sldMk cId="1395408885" sldId="292"/>
            <ac:inkMk id="5" creationId="{C703CC78-B2AB-9F9F-E6EA-277A02D64882}"/>
          </ac:inkMkLst>
        </pc:inkChg>
        <pc:inkChg chg="add del">
          <ac:chgData name="Morgan Ball (John XXIII College - Mount Claremont)" userId="c9fe06fd-15b9-4aef-8f74-cc6223a5ec1f" providerId="ADAL" clId="{2E14493E-70E0-4428-8DAE-ED998FB804C7}" dt="2023-03-09T00:56:35.129" v="10" actId="9405"/>
          <ac:inkMkLst>
            <pc:docMk/>
            <pc:sldMk cId="1395408885" sldId="292"/>
            <ac:inkMk id="6" creationId="{B34C8311-BF08-3EFA-EAD1-B8EB00EA26CA}"/>
          </ac:inkMkLst>
        </pc:inkChg>
      </pc:sldChg>
      <pc:sldChg chg="modSp mod">
        <pc:chgData name="Morgan Ball (John XXIII College - Mount Claremont)" userId="c9fe06fd-15b9-4aef-8f74-cc6223a5ec1f" providerId="ADAL" clId="{2E14493E-70E0-4428-8DAE-ED998FB804C7}" dt="2023-03-09T00:59:35.817" v="26" actId="20577"/>
        <pc:sldMkLst>
          <pc:docMk/>
          <pc:sldMk cId="2495618686" sldId="293"/>
        </pc:sldMkLst>
        <pc:spChg chg="mod">
          <ac:chgData name="Morgan Ball (John XXIII College - Mount Claremont)" userId="c9fe06fd-15b9-4aef-8f74-cc6223a5ec1f" providerId="ADAL" clId="{2E14493E-70E0-4428-8DAE-ED998FB804C7}" dt="2023-03-09T00:59:35.817" v="26" actId="20577"/>
          <ac:spMkLst>
            <pc:docMk/>
            <pc:sldMk cId="2495618686" sldId="293"/>
            <ac:spMk id="3" creationId="{00000000-0000-0000-0000-000000000000}"/>
          </ac:spMkLst>
        </pc:spChg>
      </pc:sldChg>
      <pc:sldChg chg="del">
        <pc:chgData name="Morgan Ball (John XXIII College - Mount Claremont)" userId="c9fe06fd-15b9-4aef-8f74-cc6223a5ec1f" providerId="ADAL" clId="{2E14493E-70E0-4428-8DAE-ED998FB804C7}" dt="2023-03-09T00:58:00.828" v="16" actId="47"/>
        <pc:sldMkLst>
          <pc:docMk/>
          <pc:sldMk cId="1280295927" sldId="294"/>
        </pc:sldMkLst>
      </pc:sldChg>
      <pc:sldChg chg="del">
        <pc:chgData name="Morgan Ball (John XXIII College - Mount Claremont)" userId="c9fe06fd-15b9-4aef-8f74-cc6223a5ec1f" providerId="ADAL" clId="{2E14493E-70E0-4428-8DAE-ED998FB804C7}" dt="2023-03-09T00:55:43.102" v="0" actId="2696"/>
        <pc:sldMkLst>
          <pc:docMk/>
          <pc:sldMk cId="1473682650" sldId="304"/>
        </pc:sldMkLst>
      </pc:sldChg>
      <pc:sldChg chg="add">
        <pc:chgData name="Morgan Ball (John XXIII College - Mount Claremont)" userId="c9fe06fd-15b9-4aef-8f74-cc6223a5ec1f" providerId="ADAL" clId="{2E14493E-70E0-4428-8DAE-ED998FB804C7}" dt="2023-03-09T00:55:48.517" v="1"/>
        <pc:sldMkLst>
          <pc:docMk/>
          <pc:sldMk cId="2753066495" sldId="304"/>
        </pc:sldMkLst>
      </pc:sldChg>
      <pc:sldChg chg="add">
        <pc:chgData name="Morgan Ball (John XXIII College - Mount Claremont)" userId="c9fe06fd-15b9-4aef-8f74-cc6223a5ec1f" providerId="ADAL" clId="{2E14493E-70E0-4428-8DAE-ED998FB804C7}" dt="2023-03-09T00:55:48.517" v="1"/>
        <pc:sldMkLst>
          <pc:docMk/>
          <pc:sldMk cId="1036479510" sldId="305"/>
        </pc:sldMkLst>
      </pc:sldChg>
      <pc:sldChg chg="del">
        <pc:chgData name="Morgan Ball (John XXIII College - Mount Claremont)" userId="c9fe06fd-15b9-4aef-8f74-cc6223a5ec1f" providerId="ADAL" clId="{2E14493E-70E0-4428-8DAE-ED998FB804C7}" dt="2023-03-09T00:55:43.102" v="0" actId="2696"/>
        <pc:sldMkLst>
          <pc:docMk/>
          <pc:sldMk cId="3349224324" sldId="305"/>
        </pc:sldMkLst>
      </pc:sldChg>
      <pc:sldChg chg="del">
        <pc:chgData name="Morgan Ball (John XXIII College - Mount Claremont)" userId="c9fe06fd-15b9-4aef-8f74-cc6223a5ec1f" providerId="ADAL" clId="{2E14493E-70E0-4428-8DAE-ED998FB804C7}" dt="2023-03-09T00:55:43.102" v="0" actId="2696"/>
        <pc:sldMkLst>
          <pc:docMk/>
          <pc:sldMk cId="1583722654" sldId="306"/>
        </pc:sldMkLst>
      </pc:sldChg>
      <pc:sldChg chg="add">
        <pc:chgData name="Morgan Ball (John XXIII College - Mount Claremont)" userId="c9fe06fd-15b9-4aef-8f74-cc6223a5ec1f" providerId="ADAL" clId="{2E14493E-70E0-4428-8DAE-ED998FB804C7}" dt="2023-03-09T00:55:48.517" v="1"/>
        <pc:sldMkLst>
          <pc:docMk/>
          <pc:sldMk cId="1629343838" sldId="306"/>
        </pc:sldMkLst>
      </pc:sldChg>
      <pc:sldChg chg="del">
        <pc:chgData name="Morgan Ball (John XXIII College - Mount Claremont)" userId="c9fe06fd-15b9-4aef-8f74-cc6223a5ec1f" providerId="ADAL" clId="{2E14493E-70E0-4428-8DAE-ED998FB804C7}" dt="2023-03-09T00:55:43.102" v="0" actId="2696"/>
        <pc:sldMkLst>
          <pc:docMk/>
          <pc:sldMk cId="1455517584" sldId="318"/>
        </pc:sldMkLst>
      </pc:sldChg>
      <pc:sldChg chg="add">
        <pc:chgData name="Morgan Ball (John XXIII College - Mount Claremont)" userId="c9fe06fd-15b9-4aef-8f74-cc6223a5ec1f" providerId="ADAL" clId="{2E14493E-70E0-4428-8DAE-ED998FB804C7}" dt="2023-03-09T00:55:48.517" v="1"/>
        <pc:sldMkLst>
          <pc:docMk/>
          <pc:sldMk cId="2701658957" sldId="318"/>
        </pc:sldMkLst>
      </pc:sldChg>
      <pc:sldChg chg="add">
        <pc:chgData name="Morgan Ball (John XXIII College - Mount Claremont)" userId="c9fe06fd-15b9-4aef-8f74-cc6223a5ec1f" providerId="ADAL" clId="{2E14493E-70E0-4428-8DAE-ED998FB804C7}" dt="2023-03-09T00:55:48.517" v="1"/>
        <pc:sldMkLst>
          <pc:docMk/>
          <pc:sldMk cId="103758241" sldId="328"/>
        </pc:sldMkLst>
      </pc:sldChg>
      <pc:sldChg chg="del">
        <pc:chgData name="Morgan Ball (John XXIII College - Mount Claremont)" userId="c9fe06fd-15b9-4aef-8f74-cc6223a5ec1f" providerId="ADAL" clId="{2E14493E-70E0-4428-8DAE-ED998FB804C7}" dt="2023-03-09T00:55:43.102" v="0" actId="2696"/>
        <pc:sldMkLst>
          <pc:docMk/>
          <pc:sldMk cId="1758572666" sldId="328"/>
        </pc:sldMkLst>
      </pc:sldChg>
      <pc:sldChg chg="add">
        <pc:chgData name="Morgan Ball (John XXIII College - Mount Claremont)" userId="c9fe06fd-15b9-4aef-8f74-cc6223a5ec1f" providerId="ADAL" clId="{2E14493E-70E0-4428-8DAE-ED998FB804C7}" dt="2023-03-09T00:55:48.517" v="1"/>
        <pc:sldMkLst>
          <pc:docMk/>
          <pc:sldMk cId="2063110942" sldId="330"/>
        </pc:sldMkLst>
      </pc:sldChg>
      <pc:sldChg chg="del">
        <pc:chgData name="Morgan Ball (John XXIII College - Mount Claremont)" userId="c9fe06fd-15b9-4aef-8f74-cc6223a5ec1f" providerId="ADAL" clId="{2E14493E-70E0-4428-8DAE-ED998FB804C7}" dt="2023-03-09T00:55:43.102" v="0" actId="2696"/>
        <pc:sldMkLst>
          <pc:docMk/>
          <pc:sldMk cId="3345273030" sldId="330"/>
        </pc:sldMkLst>
      </pc:sldChg>
      <pc:sldChg chg="del">
        <pc:chgData name="Morgan Ball (John XXIII College - Mount Claremont)" userId="c9fe06fd-15b9-4aef-8f74-cc6223a5ec1f" providerId="ADAL" clId="{2E14493E-70E0-4428-8DAE-ED998FB804C7}" dt="2023-03-09T00:55:43.102" v="0" actId="2696"/>
        <pc:sldMkLst>
          <pc:docMk/>
          <pc:sldMk cId="1851894522" sldId="331"/>
        </pc:sldMkLst>
      </pc:sldChg>
      <pc:sldChg chg="add">
        <pc:chgData name="Morgan Ball (John XXIII College - Mount Claremont)" userId="c9fe06fd-15b9-4aef-8f74-cc6223a5ec1f" providerId="ADAL" clId="{2E14493E-70E0-4428-8DAE-ED998FB804C7}" dt="2023-03-09T00:55:48.517" v="1"/>
        <pc:sldMkLst>
          <pc:docMk/>
          <pc:sldMk cId="2599710465" sldId="331"/>
        </pc:sldMkLst>
      </pc:sldChg>
      <pc:sldChg chg="addSp delSp modSp mod">
        <pc:chgData name="Morgan Ball (John XXIII College - Mount Claremont)" userId="c9fe06fd-15b9-4aef-8f74-cc6223a5ec1f" providerId="ADAL" clId="{2E14493E-70E0-4428-8DAE-ED998FB804C7}" dt="2023-03-09T00:56:09.631" v="6" actId="9405"/>
        <pc:sldMkLst>
          <pc:docMk/>
          <pc:sldMk cId="2934713158" sldId="334"/>
        </pc:sldMkLst>
        <pc:inkChg chg="add">
          <ac:chgData name="Morgan Ball (John XXIII College - Mount Claremont)" userId="c9fe06fd-15b9-4aef-8f74-cc6223a5ec1f" providerId="ADAL" clId="{2E14493E-70E0-4428-8DAE-ED998FB804C7}" dt="2023-03-09T00:56:06.626" v="5" actId="9405"/>
          <ac:inkMkLst>
            <pc:docMk/>
            <pc:sldMk cId="2934713158" sldId="334"/>
            <ac:inkMk id="4" creationId="{8E653216-40E8-8262-7600-3EF8C696FC1F}"/>
          </ac:inkMkLst>
        </pc:inkChg>
        <pc:inkChg chg="add">
          <ac:chgData name="Morgan Ball (John XXIII College - Mount Claremont)" userId="c9fe06fd-15b9-4aef-8f74-cc6223a5ec1f" providerId="ADAL" clId="{2E14493E-70E0-4428-8DAE-ED998FB804C7}" dt="2023-03-09T00:56:09.631" v="6" actId="9405"/>
          <ac:inkMkLst>
            <pc:docMk/>
            <pc:sldMk cId="2934713158" sldId="334"/>
            <ac:inkMk id="5" creationId="{FA962300-D271-CC1C-B73D-D4DC78EA5C64}"/>
          </ac:inkMkLst>
        </pc:inkChg>
        <pc:inkChg chg="del mod">
          <ac:chgData name="Morgan Ball (John XXIII College - Mount Claremont)" userId="c9fe06fd-15b9-4aef-8f74-cc6223a5ec1f" providerId="ADAL" clId="{2E14493E-70E0-4428-8DAE-ED998FB804C7}" dt="2023-03-09T00:55:58.732" v="4" actId="478"/>
          <ac:inkMkLst>
            <pc:docMk/>
            <pc:sldMk cId="2934713158" sldId="334"/>
            <ac:inkMk id="8" creationId="{38CE91CC-9FE0-4DBF-AD5C-5B27EF6C0470}"/>
          </ac:inkMkLst>
        </pc:inkChg>
      </pc:sldChg>
      <pc:sldChg chg="del">
        <pc:chgData name="Morgan Ball (John XXIII College - Mount Claremont)" userId="c9fe06fd-15b9-4aef-8f74-cc6223a5ec1f" providerId="ADAL" clId="{2E14493E-70E0-4428-8DAE-ED998FB804C7}" dt="2023-03-09T00:55:43.102" v="0" actId="2696"/>
        <pc:sldMkLst>
          <pc:docMk/>
          <pc:sldMk cId="1581252447" sldId="338"/>
        </pc:sldMkLst>
      </pc:sldChg>
      <pc:sldChg chg="add">
        <pc:chgData name="Morgan Ball (John XXIII College - Mount Claremont)" userId="c9fe06fd-15b9-4aef-8f74-cc6223a5ec1f" providerId="ADAL" clId="{2E14493E-70E0-4428-8DAE-ED998FB804C7}" dt="2023-03-09T00:55:48.517" v="1"/>
        <pc:sldMkLst>
          <pc:docMk/>
          <pc:sldMk cId="4133645289" sldId="338"/>
        </pc:sldMkLst>
      </pc:sldChg>
      <pc:sldChg chg="addSp new mod">
        <pc:chgData name="Morgan Ball (John XXIII College - Mount Claremont)" userId="c9fe06fd-15b9-4aef-8f74-cc6223a5ec1f" providerId="ADAL" clId="{2E14493E-70E0-4428-8DAE-ED998FB804C7}" dt="2023-03-09T01:02:37.358" v="68" actId="9405"/>
        <pc:sldMkLst>
          <pc:docMk/>
          <pc:sldMk cId="546166721" sldId="342"/>
        </pc:sldMkLst>
        <pc:picChg chg="add">
          <ac:chgData name="Morgan Ball (John XXIII College - Mount Claremont)" userId="c9fe06fd-15b9-4aef-8f74-cc6223a5ec1f" providerId="ADAL" clId="{2E14493E-70E0-4428-8DAE-ED998FB804C7}" dt="2023-03-09T01:02:22.666" v="67"/>
          <ac:picMkLst>
            <pc:docMk/>
            <pc:sldMk cId="546166721" sldId="342"/>
            <ac:picMk id="1026" creationId="{1DED652D-5FE7-8698-95AE-126A20798F27}"/>
          </ac:picMkLst>
        </pc:picChg>
        <pc:inkChg chg="add">
          <ac:chgData name="Morgan Ball (John XXIII College - Mount Claremont)" userId="c9fe06fd-15b9-4aef-8f74-cc6223a5ec1f" providerId="ADAL" clId="{2E14493E-70E0-4428-8DAE-ED998FB804C7}" dt="2023-03-09T01:02:37.358" v="68" actId="9405"/>
          <ac:inkMkLst>
            <pc:docMk/>
            <pc:sldMk cId="546166721" sldId="342"/>
            <ac:inkMk id="2" creationId="{00E338F0-741C-CE75-287C-3B2CE4667CB6}"/>
          </ac:inkMkLst>
        </pc:inkChg>
      </pc:sldChg>
      <pc:sldChg chg="addSp new">
        <pc:chgData name="Morgan Ball (John XXIII College - Mount Claremont)" userId="c9fe06fd-15b9-4aef-8f74-cc6223a5ec1f" providerId="ADAL" clId="{2E14493E-70E0-4428-8DAE-ED998FB804C7}" dt="2023-03-09T01:02:55.445" v="70"/>
        <pc:sldMkLst>
          <pc:docMk/>
          <pc:sldMk cId="772025816" sldId="343"/>
        </pc:sldMkLst>
        <pc:picChg chg="add">
          <ac:chgData name="Morgan Ball (John XXIII College - Mount Claremont)" userId="c9fe06fd-15b9-4aef-8f74-cc6223a5ec1f" providerId="ADAL" clId="{2E14493E-70E0-4428-8DAE-ED998FB804C7}" dt="2023-03-09T01:02:55.445" v="70"/>
          <ac:picMkLst>
            <pc:docMk/>
            <pc:sldMk cId="772025816" sldId="343"/>
            <ac:picMk id="2050" creationId="{07515A37-516C-811D-87F5-D3AB311B0C6C}"/>
          </ac:picMkLst>
        </pc:picChg>
      </pc:sldChg>
      <pc:sldChg chg="addSp delSp add mod">
        <pc:chgData name="Morgan Ball (John XXIII College - Mount Claremont)" userId="c9fe06fd-15b9-4aef-8f74-cc6223a5ec1f" providerId="ADAL" clId="{2E14493E-70E0-4428-8DAE-ED998FB804C7}" dt="2023-03-09T01:03:36.246" v="73" actId="9405"/>
        <pc:sldMkLst>
          <pc:docMk/>
          <pc:sldMk cId="1658650392" sldId="344"/>
        </pc:sldMkLst>
        <pc:inkChg chg="del">
          <ac:chgData name="Morgan Ball (John XXIII College - Mount Claremont)" userId="c9fe06fd-15b9-4aef-8f74-cc6223a5ec1f" providerId="ADAL" clId="{2E14493E-70E0-4428-8DAE-ED998FB804C7}" dt="2023-03-09T01:03:27.504" v="72" actId="478"/>
          <ac:inkMkLst>
            <pc:docMk/>
            <pc:sldMk cId="1658650392" sldId="344"/>
            <ac:inkMk id="5" creationId="{FA962300-D271-CC1C-B73D-D4DC78EA5C64}"/>
          </ac:inkMkLst>
        </pc:inkChg>
        <pc:inkChg chg="add">
          <ac:chgData name="Morgan Ball (John XXIII College - Mount Claremont)" userId="c9fe06fd-15b9-4aef-8f74-cc6223a5ec1f" providerId="ADAL" clId="{2E14493E-70E0-4428-8DAE-ED998FB804C7}" dt="2023-03-09T01:03:36.246" v="73" actId="9405"/>
          <ac:inkMkLst>
            <pc:docMk/>
            <pc:sldMk cId="1658650392" sldId="344"/>
            <ac:inkMk id="6" creationId="{12B57EE8-7A53-7920-363C-1F503DC5BA94}"/>
          </ac:inkMkLst>
        </pc:inkChg>
      </pc:sldChg>
    </pc:docChg>
  </pc:docChgLst>
  <pc:docChgLst>
    <pc:chgData name="Morgan Ball (John XXIII College - Mount Claremont)" userId="c9fe06fd-15b9-4aef-8f74-cc6223a5ec1f" providerId="ADAL" clId="{51D68A54-BC51-4636-B08C-32F4EA586890}"/>
    <pc:docChg chg="custSel delSld modSld">
      <pc:chgData name="Morgan Ball (John XXIII College - Mount Claremont)" userId="c9fe06fd-15b9-4aef-8f74-cc6223a5ec1f" providerId="ADAL" clId="{51D68A54-BC51-4636-B08C-32F4EA586890}" dt="2021-03-23T23:40:24.738" v="134" actId="20577"/>
      <pc:docMkLst>
        <pc:docMk/>
      </pc:docMkLst>
      <pc:sldChg chg="del">
        <pc:chgData name="Morgan Ball (John XXIII College - Mount Claremont)" userId="c9fe06fd-15b9-4aef-8f74-cc6223a5ec1f" providerId="ADAL" clId="{51D68A54-BC51-4636-B08C-32F4EA586890}" dt="2021-03-22T04:37:23.518" v="83" actId="47"/>
        <pc:sldMkLst>
          <pc:docMk/>
          <pc:sldMk cId="300559879" sldId="258"/>
        </pc:sldMkLst>
      </pc:sldChg>
      <pc:sldChg chg="del">
        <pc:chgData name="Morgan Ball (John XXIII College - Mount Claremont)" userId="c9fe06fd-15b9-4aef-8f74-cc6223a5ec1f" providerId="ADAL" clId="{51D68A54-BC51-4636-B08C-32F4EA586890}" dt="2021-03-22T04:37:20.225" v="82" actId="47"/>
        <pc:sldMkLst>
          <pc:docMk/>
          <pc:sldMk cId="4189445561" sldId="261"/>
        </pc:sldMkLst>
      </pc:sldChg>
      <pc:sldChg chg="del">
        <pc:chgData name="Morgan Ball (John XXIII College - Mount Claremont)" userId="c9fe06fd-15b9-4aef-8f74-cc6223a5ec1f" providerId="ADAL" clId="{51D68A54-BC51-4636-B08C-32F4EA586890}" dt="2021-03-15T01:21:11.937" v="22" actId="47"/>
        <pc:sldMkLst>
          <pc:docMk/>
          <pc:sldMk cId="3555430789" sldId="267"/>
        </pc:sldMkLst>
      </pc:sldChg>
      <pc:sldChg chg="del">
        <pc:chgData name="Morgan Ball (John XXIII College - Mount Claremont)" userId="c9fe06fd-15b9-4aef-8f74-cc6223a5ec1f" providerId="ADAL" clId="{51D68A54-BC51-4636-B08C-32F4EA586890}" dt="2021-03-22T04:37:14.913" v="81" actId="47"/>
        <pc:sldMkLst>
          <pc:docMk/>
          <pc:sldMk cId="3196242678" sldId="271"/>
        </pc:sldMkLst>
      </pc:sldChg>
      <pc:sldChg chg="del">
        <pc:chgData name="Morgan Ball (John XXIII College - Mount Claremont)" userId="c9fe06fd-15b9-4aef-8f74-cc6223a5ec1f" providerId="ADAL" clId="{51D68A54-BC51-4636-B08C-32F4EA586890}" dt="2021-03-22T04:37:13.038" v="80" actId="47"/>
        <pc:sldMkLst>
          <pc:docMk/>
          <pc:sldMk cId="957309598" sldId="275"/>
        </pc:sldMkLst>
      </pc:sldChg>
      <pc:sldChg chg="modSp mod">
        <pc:chgData name="Morgan Ball (John XXIII College - Mount Claremont)" userId="c9fe06fd-15b9-4aef-8f74-cc6223a5ec1f" providerId="ADAL" clId="{51D68A54-BC51-4636-B08C-32F4EA586890}" dt="2021-03-23T23:40:13.962" v="131" actId="1076"/>
        <pc:sldMkLst>
          <pc:docMk/>
          <pc:sldMk cId="2676957331" sldId="276"/>
        </pc:sldMkLst>
        <pc:spChg chg="mod">
          <ac:chgData name="Morgan Ball (John XXIII College - Mount Claremont)" userId="c9fe06fd-15b9-4aef-8f74-cc6223a5ec1f" providerId="ADAL" clId="{51D68A54-BC51-4636-B08C-32F4EA586890}" dt="2021-03-23T23:40:03.153" v="127" actId="20577"/>
          <ac:spMkLst>
            <pc:docMk/>
            <pc:sldMk cId="2676957331" sldId="276"/>
            <ac:spMk id="2" creationId="{00000000-0000-0000-0000-000000000000}"/>
          </ac:spMkLst>
        </pc:spChg>
        <pc:spChg chg="mod">
          <ac:chgData name="Morgan Ball (John XXIII College - Mount Claremont)" userId="c9fe06fd-15b9-4aef-8f74-cc6223a5ec1f" providerId="ADAL" clId="{51D68A54-BC51-4636-B08C-32F4EA586890}" dt="2021-03-23T23:39:42.770" v="87" actId="113"/>
          <ac:spMkLst>
            <pc:docMk/>
            <pc:sldMk cId="2676957331" sldId="276"/>
            <ac:spMk id="3" creationId="{00000000-0000-0000-0000-000000000000}"/>
          </ac:spMkLst>
        </pc:spChg>
        <pc:picChg chg="mod">
          <ac:chgData name="Morgan Ball (John XXIII College - Mount Claremont)" userId="c9fe06fd-15b9-4aef-8f74-cc6223a5ec1f" providerId="ADAL" clId="{51D68A54-BC51-4636-B08C-32F4EA586890}" dt="2021-03-23T23:40:13.962" v="131" actId="1076"/>
          <ac:picMkLst>
            <pc:docMk/>
            <pc:sldMk cId="2676957331" sldId="276"/>
            <ac:picMk id="4" creationId="{00000000-0000-0000-0000-000000000000}"/>
          </ac:picMkLst>
        </pc:picChg>
        <pc:picChg chg="mod">
          <ac:chgData name="Morgan Ball (John XXIII College - Mount Claremont)" userId="c9fe06fd-15b9-4aef-8f74-cc6223a5ec1f" providerId="ADAL" clId="{51D68A54-BC51-4636-B08C-32F4EA586890}" dt="2021-03-23T23:40:10.402" v="129" actId="14100"/>
          <ac:picMkLst>
            <pc:docMk/>
            <pc:sldMk cId="2676957331" sldId="276"/>
            <ac:picMk id="5" creationId="{00000000-0000-0000-0000-000000000000}"/>
          </ac:picMkLst>
        </pc:picChg>
      </pc:sldChg>
      <pc:sldChg chg="modSp mod">
        <pc:chgData name="Morgan Ball (John XXIII College - Mount Claremont)" userId="c9fe06fd-15b9-4aef-8f74-cc6223a5ec1f" providerId="ADAL" clId="{51D68A54-BC51-4636-B08C-32F4EA586890}" dt="2021-03-23T23:39:32.737" v="86" actId="13926"/>
        <pc:sldMkLst>
          <pc:docMk/>
          <pc:sldMk cId="1235788535" sldId="277"/>
        </pc:sldMkLst>
        <pc:spChg chg="mod">
          <ac:chgData name="Morgan Ball (John XXIII College - Mount Claremont)" userId="c9fe06fd-15b9-4aef-8f74-cc6223a5ec1f" providerId="ADAL" clId="{51D68A54-BC51-4636-B08C-32F4EA586890}" dt="2021-03-23T23:39:32.737" v="86" actId="13926"/>
          <ac:spMkLst>
            <pc:docMk/>
            <pc:sldMk cId="1235788535" sldId="277"/>
            <ac:spMk id="3" creationId="{00000000-0000-0000-0000-000000000000}"/>
          </ac:spMkLst>
        </pc:spChg>
      </pc:sldChg>
      <pc:sldChg chg="del">
        <pc:chgData name="Morgan Ball (John XXIII College - Mount Claremont)" userId="c9fe06fd-15b9-4aef-8f74-cc6223a5ec1f" providerId="ADAL" clId="{51D68A54-BC51-4636-B08C-32F4EA586890}" dt="2021-03-22T04:37:10.700" v="79" actId="47"/>
        <pc:sldMkLst>
          <pc:docMk/>
          <pc:sldMk cId="489347114" sldId="284"/>
        </pc:sldMkLst>
      </pc:sldChg>
      <pc:sldChg chg="del">
        <pc:chgData name="Morgan Ball (John XXIII College - Mount Claremont)" userId="c9fe06fd-15b9-4aef-8f74-cc6223a5ec1f" providerId="ADAL" clId="{51D68A54-BC51-4636-B08C-32F4EA586890}" dt="2021-03-22T04:37:29.047" v="84" actId="47"/>
        <pc:sldMkLst>
          <pc:docMk/>
          <pc:sldMk cId="2193301953" sldId="296"/>
        </pc:sldMkLst>
      </pc:sldChg>
      <pc:sldChg chg="modSp mod modAnim">
        <pc:chgData name="Morgan Ball (John XXIII College - Mount Claremont)" userId="c9fe06fd-15b9-4aef-8f74-cc6223a5ec1f" providerId="ADAL" clId="{51D68A54-BC51-4636-B08C-32F4EA586890}" dt="2021-03-15T03:46:59.905" v="74" actId="1076"/>
        <pc:sldMkLst>
          <pc:docMk/>
          <pc:sldMk cId="1473682650" sldId="304"/>
        </pc:sldMkLst>
        <pc:spChg chg="mod">
          <ac:chgData name="Morgan Ball (John XXIII College - Mount Claremont)" userId="c9fe06fd-15b9-4aef-8f74-cc6223a5ec1f" providerId="ADAL" clId="{51D68A54-BC51-4636-B08C-32F4EA586890}" dt="2021-03-15T03:46:59.905" v="74" actId="1076"/>
          <ac:spMkLst>
            <pc:docMk/>
            <pc:sldMk cId="1473682650" sldId="304"/>
            <ac:spMk id="3" creationId="{9FDFDB12-7E92-4AE9-BCB6-E2962D046008}"/>
          </ac:spMkLst>
        </pc:spChg>
        <pc:spChg chg="mod">
          <ac:chgData name="Morgan Ball (John XXIII College - Mount Claremont)" userId="c9fe06fd-15b9-4aef-8f74-cc6223a5ec1f" providerId="ADAL" clId="{51D68A54-BC51-4636-B08C-32F4EA586890}" dt="2021-03-15T03:46:57.853" v="73" actId="1076"/>
          <ac:spMkLst>
            <pc:docMk/>
            <pc:sldMk cId="1473682650" sldId="304"/>
            <ac:spMk id="7" creationId="{1B7860D5-726F-497D-884D-84BDA7EE7E00}"/>
          </ac:spMkLst>
        </pc:spChg>
      </pc:sldChg>
      <pc:sldChg chg="modSp modAnim">
        <pc:chgData name="Morgan Ball (John XXIII College - Mount Claremont)" userId="c9fe06fd-15b9-4aef-8f74-cc6223a5ec1f" providerId="ADAL" clId="{51D68A54-BC51-4636-B08C-32F4EA586890}" dt="2021-03-15T03:47:14.293" v="78" actId="5793"/>
        <pc:sldMkLst>
          <pc:docMk/>
          <pc:sldMk cId="3349224324" sldId="305"/>
        </pc:sldMkLst>
        <pc:spChg chg="mod">
          <ac:chgData name="Morgan Ball (John XXIII College - Mount Claremont)" userId="c9fe06fd-15b9-4aef-8f74-cc6223a5ec1f" providerId="ADAL" clId="{51D68A54-BC51-4636-B08C-32F4EA586890}" dt="2021-03-15T03:47:14.293" v="78" actId="5793"/>
          <ac:spMkLst>
            <pc:docMk/>
            <pc:sldMk cId="3349224324" sldId="305"/>
            <ac:spMk id="3" creationId="{41BEC7B5-3A9F-48BC-8F84-831AD970BD17}"/>
          </ac:spMkLst>
        </pc:spChg>
      </pc:sldChg>
      <pc:sldChg chg="del">
        <pc:chgData name="Morgan Ball (John XXIII College - Mount Claremont)" userId="c9fe06fd-15b9-4aef-8f74-cc6223a5ec1f" providerId="ADAL" clId="{51D68A54-BC51-4636-B08C-32F4EA586890}" dt="2021-03-15T01:20:57.186" v="21" actId="47"/>
        <pc:sldMkLst>
          <pc:docMk/>
          <pc:sldMk cId="1452815932" sldId="308"/>
        </pc:sldMkLst>
      </pc:sldChg>
      <pc:sldChg chg="modSp mod modAnim">
        <pc:chgData name="Morgan Ball (John XXIII College - Mount Claremont)" userId="c9fe06fd-15b9-4aef-8f74-cc6223a5ec1f" providerId="ADAL" clId="{51D68A54-BC51-4636-B08C-32F4EA586890}" dt="2021-03-15T03:45:43.399" v="49" actId="114"/>
        <pc:sldMkLst>
          <pc:docMk/>
          <pc:sldMk cId="1856544016" sldId="314"/>
        </pc:sldMkLst>
        <pc:spChg chg="mod">
          <ac:chgData name="Morgan Ball (John XXIII College - Mount Claremont)" userId="c9fe06fd-15b9-4aef-8f74-cc6223a5ec1f" providerId="ADAL" clId="{51D68A54-BC51-4636-B08C-32F4EA586890}" dt="2021-03-15T03:45:43.399" v="49" actId="114"/>
          <ac:spMkLst>
            <pc:docMk/>
            <pc:sldMk cId="1856544016" sldId="314"/>
            <ac:spMk id="3" creationId="{41B79ABE-9426-4DD8-93F9-40FA0BF26AC8}"/>
          </ac:spMkLst>
        </pc:spChg>
      </pc:sldChg>
      <pc:sldChg chg="modSp mod">
        <pc:chgData name="Morgan Ball (John XXIII College - Mount Claremont)" userId="c9fe06fd-15b9-4aef-8f74-cc6223a5ec1f" providerId="ADAL" clId="{51D68A54-BC51-4636-B08C-32F4EA586890}" dt="2021-03-11T03:29:46.093" v="17" actId="20577"/>
        <pc:sldMkLst>
          <pc:docMk/>
          <pc:sldMk cId="2488276752" sldId="336"/>
        </pc:sldMkLst>
        <pc:spChg chg="mod">
          <ac:chgData name="Morgan Ball (John XXIII College - Mount Claremont)" userId="c9fe06fd-15b9-4aef-8f74-cc6223a5ec1f" providerId="ADAL" clId="{51D68A54-BC51-4636-B08C-32F4EA586890}" dt="2021-03-11T03:29:46.093" v="17" actId="20577"/>
          <ac:spMkLst>
            <pc:docMk/>
            <pc:sldMk cId="2488276752" sldId="336"/>
            <ac:spMk id="3" creationId="{D3AF2D9D-E96D-4436-9F9B-FF078E6518D0}"/>
          </ac:spMkLst>
        </pc:spChg>
      </pc:sldChg>
      <pc:sldChg chg="modSp mod">
        <pc:chgData name="Morgan Ball (John XXIII College - Mount Claremont)" userId="c9fe06fd-15b9-4aef-8f74-cc6223a5ec1f" providerId="ADAL" clId="{51D68A54-BC51-4636-B08C-32F4EA586890}" dt="2021-03-23T23:40:24.738" v="134" actId="20577"/>
        <pc:sldMkLst>
          <pc:docMk/>
          <pc:sldMk cId="3123007204" sldId="339"/>
        </pc:sldMkLst>
        <pc:spChg chg="mod">
          <ac:chgData name="Morgan Ball (John XXIII College - Mount Claremont)" userId="c9fe06fd-15b9-4aef-8f74-cc6223a5ec1f" providerId="ADAL" clId="{51D68A54-BC51-4636-B08C-32F4EA586890}" dt="2021-03-23T23:40:24.738" v="134" actId="20577"/>
          <ac:spMkLst>
            <pc:docMk/>
            <pc:sldMk cId="3123007204" sldId="339"/>
            <ac:spMk id="2" creationId="{5012E71C-7C7F-4AAC-86C5-B5479A9FBAE5}"/>
          </ac:spMkLst>
        </pc:spChg>
      </pc:sldChg>
    </pc:docChg>
  </pc:docChgLst>
  <pc:docChgLst>
    <pc:chgData name="Morgan Ball (John XXIII College - Mount Claremont)" userId="c9fe06fd-15b9-4aef-8f74-cc6223a5ec1f" providerId="ADAL" clId="{8663F1F0-02FD-41EC-AE32-3B8129336B33}"/>
    <pc:docChg chg="custSel addSld modSld">
      <pc:chgData name="Morgan Ball (John XXIII College - Mount Claremont)" userId="c9fe06fd-15b9-4aef-8f74-cc6223a5ec1f" providerId="ADAL" clId="{8663F1F0-02FD-41EC-AE32-3B8129336B33}" dt="2020-03-10T00:04:03.621" v="22" actId="1076"/>
      <pc:docMkLst>
        <pc:docMk/>
      </pc:docMkLst>
      <pc:sldChg chg="addSp delSp modSp add modAnim">
        <pc:chgData name="Morgan Ball (John XXIII College - Mount Claremont)" userId="c9fe06fd-15b9-4aef-8f74-cc6223a5ec1f" providerId="ADAL" clId="{8663F1F0-02FD-41EC-AE32-3B8129336B33}" dt="2020-03-10T00:02:20.184" v="14" actId="5793"/>
        <pc:sldMkLst>
          <pc:docMk/>
          <pc:sldMk cId="702698171" sldId="340"/>
        </pc:sldMkLst>
        <pc:spChg chg="mod">
          <ac:chgData name="Morgan Ball (John XXIII College - Mount Claremont)" userId="c9fe06fd-15b9-4aef-8f74-cc6223a5ec1f" providerId="ADAL" clId="{8663F1F0-02FD-41EC-AE32-3B8129336B33}" dt="2020-03-10T00:02:20.184" v="14" actId="5793"/>
          <ac:spMkLst>
            <pc:docMk/>
            <pc:sldMk cId="702698171" sldId="340"/>
            <ac:spMk id="2" creationId="{6DC217AE-2AB1-48D8-B4A3-7514531A3C97}"/>
          </ac:spMkLst>
        </pc:spChg>
        <pc:spChg chg="del">
          <ac:chgData name="Morgan Ball (John XXIII College - Mount Claremont)" userId="c9fe06fd-15b9-4aef-8f74-cc6223a5ec1f" providerId="ADAL" clId="{8663F1F0-02FD-41EC-AE32-3B8129336B33}" dt="2020-03-10T00:02:12.141" v="1"/>
          <ac:spMkLst>
            <pc:docMk/>
            <pc:sldMk cId="702698171" sldId="340"/>
            <ac:spMk id="3" creationId="{96C7CE29-3616-44DE-A9F3-6AEFF1A16BE4}"/>
          </ac:spMkLst>
        </pc:spChg>
        <pc:picChg chg="add mod">
          <ac:chgData name="Morgan Ball (John XXIII College - Mount Claremont)" userId="c9fe06fd-15b9-4aef-8f74-cc6223a5ec1f" providerId="ADAL" clId="{8663F1F0-02FD-41EC-AE32-3B8129336B33}" dt="2020-03-10T00:02:12.141" v="1"/>
          <ac:picMkLst>
            <pc:docMk/>
            <pc:sldMk cId="702698171" sldId="340"/>
            <ac:picMk id="4" creationId="{7FDC2337-7940-49DB-9189-39F9624EE407}"/>
          </ac:picMkLst>
        </pc:picChg>
      </pc:sldChg>
      <pc:sldChg chg="addSp modSp add modAnim">
        <pc:chgData name="Morgan Ball (John XXIII College - Mount Claremont)" userId="c9fe06fd-15b9-4aef-8f74-cc6223a5ec1f" providerId="ADAL" clId="{8663F1F0-02FD-41EC-AE32-3B8129336B33}" dt="2020-03-10T00:04:03.621" v="22" actId="1076"/>
        <pc:sldMkLst>
          <pc:docMk/>
          <pc:sldMk cId="244492511" sldId="341"/>
        </pc:sldMkLst>
        <pc:picChg chg="add mod">
          <ac:chgData name="Morgan Ball (John XXIII College - Mount Claremont)" userId="c9fe06fd-15b9-4aef-8f74-cc6223a5ec1f" providerId="ADAL" clId="{8663F1F0-02FD-41EC-AE32-3B8129336B33}" dt="2020-03-10T00:04:03.621" v="22" actId="1076"/>
          <ac:picMkLst>
            <pc:docMk/>
            <pc:sldMk cId="244492511" sldId="341"/>
            <ac:picMk id="2" creationId="{2DCCE262-839D-4064-A9EB-B4CFFF298BB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9T00:56:06.626"/>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1 438 24575,'0'0'0,"8"-4"0,10-8 0,2-8 0,10-1 0,1-7 0,7 4 0,-1-1 0,-2 5 0,-2 1 0,-7-1 0,2 5 0,-1-2 0,0 4 0,-5-2 0,-1 3 0,4-2 0,2 3 0,1 2 0,0 3 0,0 3 0,-1 1 0,0 1 0,-1 6 0,5 12 0,0 9 0,0 10 0,9 18 0,-6 0 0,4 3 0,-8 4 0,-2 0 0,3-2 0,-6-1 0,-1-3 0,-1-1 0,0-7 0,-4-6 0,0-6 0,-5-4 0,2 2 0,1-7 0,-3-1 0,2-7 0,7-5 0,8-5 0,12-3 0,6-4 0,4-6 0,2-6 0,-4-1 0,-7-4 0,-6 2 0,0-7 0,-3-2 0,2-8 0,3-1 0,3-6 0,4 2 0,2 0 0,-4-1 0,-4 1 0,-5-3 0,1 3 0,-3-4 0,-2 3 0,3 2 0,-2-7 0,9 2 0,-1-3 0,-2 2 0,2 4 0,-3-1 0,7 2 0,-2-2 0,2 1 0,1-2 0,-3 8 0,-4 7 0,1 8 0,12 6 0,13 16 0,-3 8 0,-5 3 0,-7 3 0,-14 3 0,-7 1 0,-4 11 0,-3 2 0,-5 4 0,0 4 0,-5 3 0,3 2 0,-4-3 0,-3-1 0,-2 1 0,-3 1 0,-1 0 0,3 2 0,5 0 0,0 1 0,4 1 0,-2-6 0,3-5 0,-2-5 0,2-4 0,-3-4 0,2-2 0,-2 0 0,2-7 0,3-5 0,2-5 0,3-4 0,2-3 0,1-1 0,1-7 0,0 0 0,5-11 0,1-4 0,-1-8 0,9-3 0,5-6 0,-1-5 0,6-3 0,3-3 0,1 4 0,5-7 0,0-5 0,-6 4 0,3-6 0,-6 7 0,0 6 0,-7-4 0,-5 5 0,1 5 0,-4 9 0,2 5 0,-2-2 0,4 5 0,2 1 0,4 0 0,2 0 0,-2-2 0,5 0 0,-4 4 0,-3 6 0,-1 4 0,2 4 0,11 3 0,3 2 0,11 7 0,1 5 0,-2 1 0,-15 3 0,-13-1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9T00:56:09.627"/>
    </inkml:context>
    <inkml:brush xml:id="br0">
      <inkml:brushProperty name="width" value="0.1" units="cm"/>
      <inkml:brushProperty name="height" value="0.1" units="cm"/>
      <inkml:brushProperty name="color" value="#AE198D"/>
      <inkml:brushProperty name="inkEffects" value="galaxy"/>
      <inkml:brushProperty name="anchorX" value="-6444.896"/>
      <inkml:brushProperty name="anchorY" value="-912.00586"/>
      <inkml:brushProperty name="scaleFactor" value="0.5"/>
    </inkml:brush>
  </inkml:definitions>
  <inkml:trace contextRef="#ctx0" brushRef="#br0">5515 29 24575,'0'0'0,"-4"0"0,-13 0 0,-4 0 0,-9 0 0,-8 0 0,-11 0 0,-4 0 0,-3 0 0,-1 0 0,-4 5 0,-4 1 0,-10-1 0,-23-1 0,-14 0 0,-21-2 0,-12-1 0,-2-1 0,-1 0 0,10 0 0,15 0 0,9 0 0,12-1 0,6 1 0,6 0 0,0 0 0,4 0 0,2 0 0,8 0 0,2 0 0,7 0 0,5 0 0,4 0 0,8 0 0,3 0 0,2 0 0,-6 0 0,-7 0 0,-1 0 0,-5 0 0,1 0 0,6 0 0,4 0 0,2-5 0,1 0 0,1-1 0,-6 2 0,0 1 0,-11 1 0,-4 0 0,-6 2 0,-6 0 0,-2 0 0,5 0 0,6 1 0,7-1 0,6 0 0,0 0 0,-3 0 0,1 0 0,2 0 0,3 0 0,7 0 0,2 0 0,6 5 0,5 1 0,5-1 0,3-1 0,-3 5 0,-4 3 0,-14-1 0,-10 4 0,-9 8 0,5-2 0,-3 2 0,8-5 0,9 1 0,3 1 0,2 1 0,5 1 0,-2-3 0,-5 5 0,-3 2 0,2-4 0,0-1 0,10 1 0,10 1 0,10 0 0,13 1 0,6 1 0,9 5 0,5 1 0,1 6 0,3-2 0,6-1 0,3 3 0,1-1 0,11 2 0,4-1 0,-5-3 0,-4-7 0,-3-3 0,-3-2 0,-2 1 0,-1-1 0,-1 1 0,-1-4 0,1-4 0,0-1 0,0-3 0,1-3 0,4-3 0,11 3 0,32 3 0,14 5 0,34-1 0,22 2 0,14 2 0,6 3 0,3-4 0,-12 1 0,-18-4 0,-18 1 0,-7-3 0,0-4 0,-4 2 0,9 3 0,15 3 0,19-2 0,4 3 0,-1-4 0,-4-3 0,-16-4 0,-12-2 0,-13-3 0,-13-2 0,-8 0 0,-6 0 0,-10-1 0,9 0 0,5 1 0,21 0 0,22-1 0,13 1 0,16 0 0,-5 0 0,-13 0 0,-22 0 0,-21 0 0,-19 0 0,-8 0 0,-3 0 0,4 0 0,24 0 0,23-5 0,17 0 0,8-1 0,-3-3 0,-11-4 0,-25 0 0,-18-3 0,-22 3 0,-15 3 0,-7-3 0,-2 4 0,0-4 0,3 3 0,3-4 0,2 3 0,8-3 0,6 2 0,6-2 0,5 3 0,3 2 0,2-3 0,-10-2 0,-4 2 0,-11 1 0,-9-1 0,-7-3 0,-6-3 0,-3 2 0,3-7 0,10-2 0,5-7 0,-1 0 0,2-6 0,-3 6 0,-4 2 0,-10 3 0,-8 1 0,-4 6 0,-5 0 0,-5 1 0,-3-2 0,-2-1 0,-2-1 0,0-7 0,-1 0 0,0-1 0,-5 6 0,-20-4 0,-21-4 0,-25-5 0,-22 0 0,-16 6 0,-16 4 0,-13 2 0,2-4 0,5 1 0,7-1 0,8 1 0,11 7 0,5 0 0,8 6 0,-4-1 0,-11 0 0,-3-2 0,5 3 0,-5-2 0,7 4 0,11 4 0,13 3 0,10 3 0,9 2 0,11 2 0,4 0 0,7 1 0,5-1 0,4 1 0,2-1 0,-3 1 0,-4-1 0,0 5 0,-10 5 0,-3 1 0,2 4 0,4-3 0,4-2 0,10-2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9T01:02:37.354"/>
    </inkml:context>
    <inkml:brush xml:id="br0">
      <inkml:brushProperty name="width" value="0.2" units="cm"/>
      <inkml:brushProperty name="height" value="0.2" units="cm"/>
      <inkml:brushProperty name="color" value="#E71224"/>
    </inkml:brush>
  </inkml:definitions>
  <inkml:trace contextRef="#ctx0" brushRef="#br0">1107 234 24575,'-19'0'0,"1"0"0,0 1 0,0 0 0,0 2 0,0 0 0,0 1 0,0 1 0,1 1 0,-26 11 0,-9 9 0,-27 12 0,-121 78 0,173-95 0,1 1 0,0 2 0,2 0 0,1 2 0,-35 48 0,-82 155 0,112-179 0,9-10 0,2 0 0,1 0 0,3 2 0,-11 52 0,-1 1 0,-3 7 0,4 2 0,5 0 0,4 1 0,-2 193 0,16-86 0,4 167 0,22-156 0,1 10 0,-14-47 0,2 69 0,-1-15 0,0-6 0,-13-141 0,14 487 0,-1 274 0,-16-521 0,33 151 0,-5-33 0,-12-122 0,-4 400 0,-35-466 0,13-167 0,0 119 0,14 976 0,26-878 0,-2-41 0,26 230 0,-21-265 0,-21-144 0,32 199 0,30 137 0,1-1 0,-65-382 0,-3 0 0,-1 0 0,-6 75 0,1-32 0,1 554 0,-12-484 0,0-22 0,11 386 0,4-268 0,0-227 0,1-1 0,1 0 0,2 0 0,15 45 0,-9-35 0,9 56 0,-6 20 0,33 190 0,-35-243 0,2-1 0,3-1 0,27 57 0,23 64 0,-54-132 0,2-2 0,3 0 0,1 0 0,2-2 0,33 48 0,3-2 0,-43-63 0,2-1 0,0 0 0,30 31 0,-30-37 0,1-1 0,1-1 0,0-1 0,1-1 0,1 0 0,0-2 0,1 0 0,1-2 0,0 0 0,0-1 0,36 9 0,316 56 0,-63-15 0,-215-42 0,0-4 0,106 2 0,196-14 0,122 7 0,-374 12 0,-109-13 0,1-2 0,-1-2 0,1-1 0,0-2 0,61-6 0,495-50 0,-424 45 0,998-151 0,-654 59 0,-95 17 0,-358 76 0,-1 3 0,87 3 0,-4 0 0,-127 1 0,0 0 0,0-2 0,0 0 0,0-1 0,-1 0 0,1-2 0,-1 0 0,-1 0 0,18-12 0,20-16 0,58-51 0,-27 20 0,-11 14 0,-2-4 0,125-128 0,-194 183 0,74-85 0,74-109 0,-130 165 0,-1-1 0,-2-1 0,0-1 0,-3-1 0,-1 0 0,-1 0 0,13-67 0,-7-38 0,2-162 0,-24-143 0,-34-70 0,19 313 0,2-95 0,13 0 0,35-308 0,-11 59 0,-17 333 0,8-133 0,3-182 0,-16 338 0,-2 32 0,33-310 0,-12 318 0,-5-214 0,-4 55 0,10-879 0,-21 770 0,2 346 0,-4 1 0,-25-129 0,-115-314 0,118 426 0,-4 1 0,-4 2 0,-69-121 0,66 125 0,11 20 0,-88-192 0,113 248 0,-61-178 0,20 50 0,-3 8 0,-39-175 0,27 51 0,-25-131 0,66 262 0,-13-71 0,-7-22 0,-24-97 0,-167-417 0,88 367 0,65 199 0,-7 4 0,-199-280 0,-47 39 0,298 368 0,0 1 0,-56-35 0,6 4 0,-80-58 0,133 98 0,-1 1 0,-1 2 0,-1 1 0,-36-11 0,-1118-254 0,601 156 0,-297-47 0,855 165 0,-57-10 0,-164-4 0,21 16 0,-149 6 0,335 1 0,-1 2 0,2 1 0,-70 25 0,14-4 0,-133 56 0,107-36 0,62-37 134,11-3-1633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9T00:56:06.626"/>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1 438 24575,'0'0'0,"8"-4"0,10-8 0,2-8 0,10-1 0,1-7 0,7 4 0,-1-1 0,-2 5 0,-2 1 0,-7-1 0,2 5 0,-1-2 0,0 4 0,-5-2 0,-1 3 0,4-2 0,2 3 0,1 2 0,0 3 0,0 3 0,-1 1 0,0 1 0,-1 6 0,5 12 0,0 9 0,0 10 0,9 18 0,-6 0 0,4 3 0,-8 4 0,-2 0 0,3-2 0,-6-1 0,-1-3 0,-1-1 0,0-7 0,-4-6 0,0-6 0,-5-4 0,2 2 0,1-7 0,-3-1 0,2-7 0,7-5 0,8-5 0,12-3 0,6-4 0,4-6 0,2-6 0,-4-1 0,-7-4 0,-6 2 0,0-7 0,-3-2 0,2-8 0,3-1 0,3-6 0,4 2 0,2 0 0,-4-1 0,-4 1 0,-5-3 0,1 3 0,-3-4 0,-2 3 0,3 2 0,-2-7 0,9 2 0,-1-3 0,-2 2 0,2 4 0,-3-1 0,7 2 0,-2-2 0,2 1 0,1-2 0,-3 8 0,-4 7 0,1 8 0,12 6 0,13 16 0,-3 8 0,-5 3 0,-7 3 0,-14 3 0,-7 1 0,-4 11 0,-3 2 0,-5 4 0,0 4 0,-5 3 0,3 2 0,-4-3 0,-3-1 0,-2 1 0,-3 1 0,-1 0 0,3 2 0,5 0 0,0 1 0,4 1 0,-2-6 0,3-5 0,-2-5 0,2-4 0,-3-4 0,2-2 0,-2 0 0,2-7 0,3-5 0,2-5 0,3-4 0,2-3 0,1-1 0,1-7 0,0 0 0,5-11 0,1-4 0,-1-8 0,9-3 0,5-6 0,-1-5 0,6-3 0,3-3 0,1 4 0,5-7 0,0-5 0,-6 4 0,3-6 0,-6 7 0,0 6 0,-7-4 0,-5 5 0,1 5 0,-4 9 0,2 5 0,-2-2 0,4 5 0,2 1 0,4 0 0,2 0 0,-2-2 0,5 0 0,-4 4 0,-3 6 0,-1 4 0,2 4 0,11 3 0,3 2 0,11 7 0,1 5 0,-2 1 0,-15 3 0,-13-1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9T01:03:36.246"/>
    </inkml:context>
    <inkml:brush xml:id="br0">
      <inkml:brushProperty name="width" value="0.35" units="cm"/>
      <inkml:brushProperty name="height" value="0.35" units="cm"/>
      <inkml:brushProperty name="color" value="#FF4E00"/>
      <inkml:brushProperty name="inkEffects" value="rainbow"/>
      <inkml:brushProperty name="anchorX" value="0"/>
      <inkml:brushProperty name="anchorY" value="0"/>
      <inkml:brushProperty name="scaleFactor" value="0.5"/>
    </inkml:brush>
  </inkml:definitions>
  <inkml:trace contextRef="#ctx0" brushRef="#br0">208 1644 24575,'0'0'0,"-4"-5"0,-2-6 0,-4-4 0,-5-6 0,-4-2 0,-2-7 0,1-1 0,0-1 0,-1-10 0,4 2 0,-1-4 0,4-7 0,4-3 0,3-1 0,3-5 0,3 0 0,0 6 0,2 8 0,0 6 0,-1 1 0,1 4 0,-1 3 0,1 3 0,4-3 0,5 0 0,1 1 0,9-3 0,3-5 0,8 1 0,1-8 0,6 2 0,-6-2 0,4 9 0,-3 4 0,4 4 0,-2 2 0,3 2 0,14 1 0,8 0 0,9-1 0,-1 0 0,-1 5 0,-9 5 0,-4 0 0,-8 4 0,-8 4 0,1 2 0,5 2 0,14 2 0,23 1 0,18 6 0,14 5 0,6 0 0,-6-1 0,-18 3 0,-8 7 0,-14 5 0,-9 7 0,-7 1 0,-4 5 0,-2 0 0,-7-3 0,-1-2 0,-3-2 0,-5-8 0,-9-1 0,-2-2 0,-3 7 0,0 5 0,1 7 0,6 5 0,2 4 0,4 7 0,1 3 0,4 0 0,4 9 0,8 9 0,-3-1 0,7 2 0,6 1 0,10-1 0,0-10 0,-2-5 0,1-16 0,1-4 0,2-6 0,16 4 0,3-1 0,-1 2 0,9-2 0,-7-3 0,-5-8 0,-14-8 0,-15-8 0,-12-5 0,-5-5 0,9-2 0,6-1 0,7-1 0,12-4 0,14-6 0,8-10 0,0-9 0,-3 2 0,-3-5 0,-11 0 0,-14-3 0,-3 0 0,-7-13 0,8-8 0,-2-13 0,13-2 0,10-8 0,2-1 0,10 9 0,-1 2 0,-8 6 0,-4 9 0,-4 0 0,-3 12 0,-7-3 0,4 0 0,1-1 0,11-7 0,0 0 0,-4 4 0,-2 0 0,-13 12 0,-11 6 0,-7 4 0,-9 4 0,-6-5 0,6 1 0,7 0 0,8-5 0,3 1 0,1 6 0,-6 7 0,-7 7 0,-7 5 0,-2 4 0,12 9 0,-2 6 0,7 5 0,17 11 0,5 8 0,5 1 0,12 11 0,-1 8 0,9 8 0,8 2 0,2 4 0,-1 2 0,-11-7 0,-13-4 0,-12-15 0,-10-8 0,-13-1 0,1-5 0,-3-2 0,5-1 0,5 3 0,11 5 0,10 5 0,14-1 0,1 3 0,0 7 0,5-2 0,3 1 0,5 0 0,1-4 0,-5-5 0,-12-10 0,-7 1 0,-6 2 0,6 0 0,15 4 0,5-2 0,4 4 0,5-2 0,-6-7 0,-7-8 0,-12-8 0,-13-6 0,-15-5 0,-4-7 0,-9-8 0,-3-10 0,-1-5 0,11-8 0,12-10 0,12-11 0,4-4 0,7-6 0,-5 1 0,8-8 0,13-8 0,-2-2 0,2-1 0,4-4 0,10-4 0,4-9 0,-6 1 0,-4 5 0,0 4 0,-3-1 0,-8 10 0,-8 13 0,-12 8 0,-16 11 0,-4 10 0,-7 7 0,-8 10 0,-3 7 0,-1 8 0,11-1 0,2 3 0,11 2 0,10 1 0,4 2 0,6 0 0,1 1 0,-8 1 0,-12-1 0,-13 0 0,-18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06:04:12.809"/>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35" units="cm"/>
      <inkml:brushProperty name="height" value="0.35" units="cm"/>
      <inkml:brushProperty name="color" value="#AE198D"/>
      <inkml:brushProperty name="ignorePressure" value="1"/>
      <inkml:brushProperty name="inkEffects" value="galaxy"/>
      <inkml:brushProperty name="anchorX" value="-20767.69141"/>
      <inkml:brushProperty name="anchorY" value="331.30624"/>
      <inkml:brushProperty name="scaleFactor" value="0.5"/>
    </inkml:brush>
    <inkml:brush xml:id="br2">
      <inkml:brushProperty name="width" value="0.35" units="cm"/>
      <inkml:brushProperty name="height" value="0.35" units="cm"/>
      <inkml:brushProperty name="color" value="#AE198D"/>
      <inkml:brushProperty name="ignorePressure" value="1"/>
      <inkml:brushProperty name="inkEffects" value="galaxy"/>
      <inkml:brushProperty name="anchorX" value="-19371.36328"/>
      <inkml:brushProperty name="anchorY" value="-286.91187"/>
      <inkml:brushProperty name="scaleFactor" value="0.5"/>
    </inkml:brush>
    <inkml:brush xml:id="br3">
      <inkml:brushProperty name="width" value="0.35" units="cm"/>
      <inkml:brushProperty name="height" value="0.35" units="cm"/>
      <inkml:brushProperty name="color" value="#AE198D"/>
      <inkml:brushProperty name="ignorePressure" value="1"/>
      <inkml:brushProperty name="inkEffects" value="galaxy"/>
      <inkml:brushProperty name="anchorX" value="-17843.32813"/>
      <inkml:brushProperty name="anchorY" value="-1250.36353"/>
      <inkml:brushProperty name="scaleFactor" value="0.5"/>
    </inkml:brush>
  </inkml:definitions>
  <inkml:trace contextRef="#ctx0" brushRef="#br0">1 1215,'0'0,"4"0,5 0,5 4,3 1,3 4,2-1,1-1,1-1,-1-2,5-2,17-1,11-10,16-9,14-19,11-12,9-15,-4 3,-6 1,-9 4,2-1,-9 4,-1 1,1 3,2-7,-3 1,3 0,-3-1,-7 1,-3 7,-7 2,3 7,0 0,2 6,4 3,1-2,0 7,0 7,3 5,-6 6,-5 8,-52 1,0 0,0 1,10 3,-7-1,-1 0,-1 1,2 1,52 26,2 10,-2 9,5 3,-1 1,5 11,17 16,13 12,17 9,4 2,2-1,-3-8,-8-8,-16-13,-13-10,7 5,12 11,40 23,33 14,24-2,34-3,-117-67,17 0,127 32,-12-24,-9-19,-17-16,-35-12,-35-11,-122 0,1-2,10-3,-24 4,-3-2,1 0,8-5,-9 4,-3-1,0-1,9-6,-10 5,-2 0,0-2,8-7,38-39,3-6,18-12,29-21,21-9,15-4,10 11,6 8,-8 9,-23 12,-23 13,-23 13,-14 9,-8 7,1 0,13-6,11 0,19-8,30 2,29-2,10 0,8-2,8 4,0 10,-9 8,-13 8,-7 6,-11 6,-10 6,-83 2,8 3,51 11,-72-9,12 6,37 17,-13 6,-13 3,-48-27,-2 0,4 5,51 57,14 23,14 21,9 13,10 10,1 4,10-10,-80-98,-3-2,16 8,13 6,36 14,-19-19,29 9,123 44,6-19,1-12,-9-7,-16-16,-24-15,-10-17,-124-15,34-4,-38-3,41-10,-37 2,27-11,66-28,-16 1,-3-6,-1-6,1 1,3-1,4-6,-8-4,25-10,29-14,29-7,23 4,0-3,-4 3,-38 11,-29 5,-42 15,-33 10,-18 13,-6-4,-6 3,-4 1,16 1,0 5,13 1,5-4,32-10,23-15,10-8,-4-4,-10 5,-25 12,-30 17,-28 15,-22 10,-15 9,16 7,-8 5</inkml:trace>
  <inkml:trace contextRef="#ctx0" brushRef="#br1" timeOffset="660.64">21197 0,'0'0,"-4"0,-1 14,-4 22,-4 14,-4 21,-2 20,-11 12,-6 10,-10 12,-3 2,-6-1,0-10,5-5,7-15,7-11,6-14,8-14,3-13,11-23,4-13</inkml:trace>
  <inkml:trace contextRef="#ctx0" brushRef="#br2" timeOffset="1597.42">22209 518,'0'0,"0"3,0 20,-5 27,-4 32,-9 31,-4 23,-12 20,-10 0,0-10,-2-18,3-19,6-12,0-17,5-13,6-14,4-13,-3-4,1 3,-13 6,-6 15,1-2,3-4,8-9,10-11</inkml:trace>
  <inkml:trace contextRef="#ctx0" brushRef="#br3" timeOffset="2839.59">19826 1754,'0'0,"0"42,9 92,9 40,5 24,3 2,10-5,-1-23,9-10,2-21,-23-84,11 14,19 34,-6-20,-6-16,-7-18,0-12,-4 0,2-6,16 1,13-2,15-3,10-6,15-7,7-1,-4-5,3-4,-9 7,-8 7,2 4,-12-3,-8-4,-15-5,-11-5,-42-7,1 0,-1-1,1 1,-1-1,0 1,5-2,-7 1,0 0,0 0,0 0,0 0,0 0,0-1,0 1,-1 0,1-1,0 1,-1-1,1 0,21-26,-2-7,1-7,-1-3,-5 3,2 4,-5 0,1 9,1 3,-3 3,2-3,2 0,2 1,-3 0,1 5,1 6,-3 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2T06:04:40.064"/>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20825.41406"/>
      <inkml:brushProperty name="anchorY" value="-3830.81885"/>
      <inkml:brushProperty name="scaleFactor" value="0.5"/>
    </inkml:brush>
    <inkml:brush xml:id="br1">
      <inkml:brushProperty name="width" value="0.35" units="cm"/>
      <inkml:brushProperty name="height" value="0.35" units="cm"/>
      <inkml:brushProperty name="color" value="#FF4E00"/>
      <inkml:brushProperty name="ignorePressure" value="1"/>
      <inkml:brushProperty name="inkEffects" value="rainbow"/>
      <inkml:brushProperty name="anchorX" value="-36672.28906"/>
      <inkml:brushProperty name="anchorY" value="-4643.71191"/>
      <inkml:brushProperty name="scaleFactor" value="0.5"/>
    </inkml:brush>
    <inkml:brush xml:id="br2">
      <inkml:brushProperty name="width" value="0.35" units="cm"/>
      <inkml:brushProperty name="height" value="0.35" units="cm"/>
      <inkml:brushProperty name="color" value="#FF4E00"/>
      <inkml:brushProperty name="ignorePressure" value="1"/>
      <inkml:brushProperty name="inkEffects" value="rainbow"/>
      <inkml:brushProperty name="anchorX" value="-35595.75781"/>
      <inkml:brushProperty name="anchorY" value="-5407.69727"/>
      <inkml:brushProperty name="scaleFactor" value="0.5"/>
    </inkml:brush>
    <inkml:brush xml:id="br3">
      <inkml:brushProperty name="width" value="0.35" units="cm"/>
      <inkml:brushProperty name="height" value="0.35" units="cm"/>
      <inkml:brushProperty name="color" value="#FF4E00"/>
      <inkml:brushProperty name="ignorePressure" value="1"/>
      <inkml:brushProperty name="inkEffects" value="rainbow"/>
      <inkml:brushProperty name="anchorX" value="-34605.49219"/>
      <inkml:brushProperty name="anchorY" value="-5841.89209"/>
      <inkml:brushProperty name="scaleFactor" value="0.5"/>
    </inkml:brush>
  </inkml:definitions>
  <inkml:trace contextRef="#ctx0" brushRef="#br0">92 384,'0'0,"0"3,-9 29,0 10,0 12,-8 12,3 6,1 2,4 0,2-5,4-11,1-11,6-14,-4-34,0 1,0 1,0-1,0 0,0 1,1-1,-1 1,0-1,0 0,0 1,0-1,1 1,-1-1,0 0,0 1,1-1,-1 0,0 0,0 1,1-1,-1 0,0 0,1 1,-1-1,1 0,-1 0,0 0,1 1,-1-1,0 0,1 0,-1 0,1 0,-1 0,4-3,-1 1,-1 0,0 0,1-1,-1 1,0 0,0-1,0 0,0 0,34-51,25-21,20-13,6-3,5 7,-7 5,-9 13,-9 14,-14 16,-6 4,-5 6,-1-6,4-3,23-4,11-4,22 4,15 3,7 3,-3 10,-5 6,-7 7,-3 10,-9 7,-8 7,-12 5,-2 3,-13-3,-15 0,-11-4,-12 1,-1 9,2 10,14 30,15 18,13 15,10 20,9 6,13 15,3 0,1-3,-6-10,-8-14,-6-20,-7-7,-40-53,10 7,42 27,7-7,-55-41,32 12,67 19,49 11,43 4,22 12,9-5,-20-14,-29-16,-40-19,-139-22,0 1,-1-3,9-1,-21 2,-1-2,0-1,0-1,10-4,-17 5,-2 0,0-1,0 0,-1-1,1 0,-1 0,1-2,1 2,-1-2,-1-1,0 0,-1 0,5-7,6-3,-3-2,2-5,-3 2,-2 0,1-4,25-49,-5-9,-5-13,-3-6,7-6,8-16,8 3,12-1,-28 69,6-5,-7 16,19-19,-16 26,25-22,-18 21,19-10,38-25,4 6,-2 13,-3 6,1 9,8 6,3 2,16 7,15 7,10 2,29 1,13-6,-4-1,-21 2,-27 5,-30 4,-13 5,-71 7,0 0,3 2,-9 0,0 0,8 4,40 16,-44-11,-2 0,4 4,2 5,-1 0,-1 2,75 69,22 24,14 24,26 31,-1 1,11 6,-5-3,-7-3,-12-18,-7-8,-2-17,15-5,-5-15,-82-69,25 12,70 28,-92-50,8-1,-24-11,24 3,-33-9,23-1,-44-7,1-2,15-1,-19-1,-1-1,17-4,-17 1,-2 0,18-8,40-13,15-8,8-1,2 1,5-6,1-3,-2-11,1-7,-65 28,26-22,45-46,1-10,4-2,-8 3,-6 9,-15 14,-10 9,-7 11,0 8,-2 11,-7 9,-4 12,-1 5,4 7,3-3,-3-1,-4 3,-4-1,-8 3,-8 3,-12-1,1-1,-4-4,3-11,5-6,-1-3,-1-2,3-4,-2-1,-1-1,-3-1,-6 4,-1 5,-6 4,0 0,1 7,-3 2,2 2,-3 0,1 5,-1 0,-4-1,3-1,3 3,-10 15,-1-2,0 1,0 1,1-1,-1 0,0 0,1 1,-1-1,1 1,29 1,-26 2,0 0,0-1,0 1,0 0,2 2,26 15</inkml:trace>
  <inkml:trace contextRef="#ctx0" brushRef="#br1" timeOffset="678.32">16208 2406,'0'0,"0"4,-8 73,-6 37,-13 55,-8 36,-2-5,5-12,4-24,7-24,7-25,5-25,5-23,3-19,2-18</inkml:trace>
  <inkml:trace contextRef="#ctx0" brushRef="#br2" timeOffset="1199.93">16748 3081,'0'0,"0"16,0 54,0 21,0 16,0 10,-5 21,-13 19,-5-5,-8-6,3-22,5-27,7-31</inkml:trace>
  <inkml:trace contextRef="#ctx0" brushRef="#br3" timeOffset="1897.1">15444 4250,'0'0,"0"23,36 98,10 35,14 36,16 37,17 13,7-8,20-10,-67-138,27 30,-32-56,49 51,-54-67,3 0,9 3,-23-21,4 1,26 13,-37-24,1-1,0-2,7 1,-15-5,0-2,0-1,17 3,-27-8,-1 0,0 0,0-1,0 0,0 0,0-1,0 0,0 0,0 0,2-4,-3 2,1 0,-1 0,0 0,0-1,-1 0,1-1,-1 1,0-1,1-1,9-9,-1 0,-2-1,0-1,2-3,71-104,10-23,4-6,-6 11,-16 23,-16 26,-14 30,-16 20,-13 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Gill Sans MT" panose="020B0502020104020203"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Gill Sans MT" panose="020B0502020104020203" pitchFamily="34" charset="0"/>
              </a:defRPr>
            </a:lvl1pPr>
          </a:lstStyle>
          <a:p>
            <a:fld id="{2AB81DEC-2F24-714B-82CA-FECC4FE9380F}" type="datetimeFigureOut">
              <a:rPr lang="en-US" smtClean="0"/>
              <a:pPr/>
              <a:t>3/15/2023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Gill Sans MT" panose="020B050202010402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Gill Sans MT" panose="020B0502020104020203" pitchFamily="34" charset="0"/>
              </a:defRPr>
            </a:lvl1pPr>
          </a:lstStyle>
          <a:p>
            <a:fld id="{255D337F-C3A5-904F-9698-6291A207DEAA}" type="slidenum">
              <a:rPr lang="en-US" smtClean="0"/>
              <a:pPr/>
              <a:t>‹#›</a:t>
            </a:fld>
            <a:endParaRPr lang="en-US"/>
          </a:p>
        </p:txBody>
      </p:sp>
    </p:spTree>
    <p:extLst>
      <p:ext uri="{BB962C8B-B14F-4D97-AF65-F5344CB8AC3E}">
        <p14:creationId xmlns:p14="http://schemas.microsoft.com/office/powerpoint/2010/main" val="332667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Gill Sans MT" panose="020B0502020104020203" pitchFamily="34" charset="0"/>
        <a:ea typeface="+mn-ea"/>
        <a:cs typeface="+mn-cs"/>
      </a:defRPr>
    </a:lvl1pPr>
    <a:lvl2pPr marL="457200" algn="l" defTabSz="457200" rtl="0" eaLnBrk="1" latinLnBrk="0" hangingPunct="1">
      <a:defRPr sz="1200" kern="1200">
        <a:solidFill>
          <a:schemeClr val="tx1"/>
        </a:solidFill>
        <a:latin typeface="Gill Sans MT" panose="020B0502020104020203" pitchFamily="34" charset="0"/>
        <a:ea typeface="+mn-ea"/>
        <a:cs typeface="+mn-cs"/>
      </a:defRPr>
    </a:lvl2pPr>
    <a:lvl3pPr marL="914400" algn="l" defTabSz="457200" rtl="0" eaLnBrk="1" latinLnBrk="0" hangingPunct="1">
      <a:defRPr sz="1200" kern="1200">
        <a:solidFill>
          <a:schemeClr val="tx1"/>
        </a:solidFill>
        <a:latin typeface="Gill Sans MT" panose="020B0502020104020203" pitchFamily="34" charset="0"/>
        <a:ea typeface="+mn-ea"/>
        <a:cs typeface="+mn-cs"/>
      </a:defRPr>
    </a:lvl3pPr>
    <a:lvl4pPr marL="1371600" algn="l" defTabSz="457200" rtl="0" eaLnBrk="1" latinLnBrk="0" hangingPunct="1">
      <a:defRPr sz="1200" kern="1200">
        <a:solidFill>
          <a:schemeClr val="tx1"/>
        </a:solidFill>
        <a:latin typeface="Gill Sans MT" panose="020B0502020104020203" pitchFamily="34" charset="0"/>
        <a:ea typeface="+mn-ea"/>
        <a:cs typeface="+mn-cs"/>
      </a:defRPr>
    </a:lvl4pPr>
    <a:lvl5pPr marL="1828800" algn="l" defTabSz="457200" rtl="0" eaLnBrk="1" latinLnBrk="0" hangingPunct="1">
      <a:defRPr sz="1200" kern="1200">
        <a:solidFill>
          <a:schemeClr val="tx1"/>
        </a:solidFill>
        <a:latin typeface="Gill Sans MT" panose="020B0502020104020203"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19</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31</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32</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34</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35</a:t>
            </a:fld>
            <a:endParaRPr lang="en-US"/>
          </a:p>
        </p:txBody>
      </p:sp>
    </p:spTree>
    <p:extLst>
      <p:ext uri="{BB962C8B-B14F-4D97-AF65-F5344CB8AC3E}">
        <p14:creationId xmlns:p14="http://schemas.microsoft.com/office/powerpoint/2010/main" val="3102808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36</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37</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38</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39</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40</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41</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23</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43</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24</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25</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26</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27</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28</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29</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30</a:t>
            </a:fld>
            <a:endParaRPr lang="en-US"/>
          </a:p>
        </p:txBody>
      </p:sp>
    </p:spTree>
    <p:extLst>
      <p:ext uri="{BB962C8B-B14F-4D97-AF65-F5344CB8AC3E}">
        <p14:creationId xmlns:p14="http://schemas.microsoft.com/office/powerpoint/2010/main" val="3606445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D4E384F3-5460-1341-8922-2DC1469BCFBC}" type="datetimeFigureOut">
              <a:rPr lang="en-US" smtClean="0"/>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28166476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E384F3-5460-1341-8922-2DC1469BCFBC}"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2577700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E384F3-5460-1341-8922-2DC1469BCFBC}"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393500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E384F3-5460-1341-8922-2DC1469BCFBC}" type="datetimeFigureOut">
              <a:rPr lang="en-US" smtClean="0"/>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397348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4E384F3-5460-1341-8922-2DC1469BCFBC}" type="datetimeFigureOut">
              <a:rPr lang="en-US" smtClean="0"/>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135338124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2239" y="2638044"/>
            <a:ext cx="3288023"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53737" y="2638044"/>
            <a:ext cx="3290516"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D4E384F3-5460-1341-8922-2DC1469BCFBC}" type="datetimeFigureOut">
              <a:rPr lang="en-US" smtClean="0"/>
              <a:t>3/15/2023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2172555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4E384F3-5460-1341-8922-2DC1469BCFBC}" type="datetimeFigureOut">
              <a:rPr lang="en-US" smtClean="0"/>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3AD0CD-2851-144B-8997-10F76F671AB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424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E384F3-5460-1341-8922-2DC1469BCFBC}" type="datetimeFigureOut">
              <a:rPr lang="en-US" smtClean="0"/>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266068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384F3-5460-1341-8922-2DC1469BCFBC}" type="datetimeFigureOut">
              <a:rPr lang="en-US" smtClean="0"/>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101014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4E384F3-5460-1341-8922-2DC1469BCFBC}" type="datetimeFigureOut">
              <a:rPr lang="en-US" smtClean="0"/>
              <a:t>3/15/2023</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384788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4572000" y="0"/>
            <a:ext cx="4576573" cy="6858000"/>
          </a:xfrm>
          <a:solidFill>
            <a:schemeClr val="bg1"/>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4E384F3-5460-1341-8922-2DC1469BCFBC}" type="datetimeFigureOut">
              <a:rPr lang="en-US" smtClean="0"/>
              <a:t>3/15/2023</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373592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6045" y="964692"/>
            <a:ext cx="5937755"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D4E384F3-5460-1341-8922-2DC1469BCFBC}" type="datetimeFigureOut">
              <a:rPr lang="en-US" smtClean="0"/>
              <a:t>3/15/2023</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F83AD0CD-2851-144B-8997-10F76F671AB2}" type="slidenum">
              <a:rPr lang="en-US" smtClean="0"/>
              <a:t>‹#›</a:t>
            </a:fld>
            <a:endParaRPr lang="en-US"/>
          </a:p>
        </p:txBody>
      </p:sp>
    </p:spTree>
    <p:extLst>
      <p:ext uri="{BB962C8B-B14F-4D97-AF65-F5344CB8AC3E}">
        <p14:creationId xmlns:p14="http://schemas.microsoft.com/office/powerpoint/2010/main" val="14351090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youtube.com/watch?v=5tkrJ3Tj8H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customXml" Target="../ink/ink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video" Target="https://www.youtube.com/embed/NhYpkVclXbA?feature=oembe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bD3Wfl6dkBw?feature=oembe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QWXEl4g8Nx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5.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52" name="Picture 4" descr="Image result for PARLIAMENT of australia">
            <a:extLst>
              <a:ext uri="{FF2B5EF4-FFF2-40B4-BE49-F238E27FC236}">
                <a16:creationId xmlns:a16="http://schemas.microsoft.com/office/drawing/2014/main" id="{9872DA96-3117-481A-AE81-036423B31A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62"/>
          <a:stretch/>
        </p:blipFill>
        <p:spPr bwMode="auto">
          <a:xfrm>
            <a:off x="20" y="10"/>
            <a:ext cx="9143980" cy="4571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438534-1AF0-4F0A-AB12-699FBFB53155}"/>
              </a:ext>
            </a:extLst>
          </p:cNvPr>
          <p:cNvSpPr>
            <a:spLocks noGrp="1"/>
          </p:cNvSpPr>
          <p:nvPr>
            <p:ph type="ctrTitle"/>
          </p:nvPr>
        </p:nvSpPr>
        <p:spPr>
          <a:xfrm>
            <a:off x="1200150" y="3753529"/>
            <a:ext cx="6743700" cy="1645759"/>
          </a:xfrm>
        </p:spPr>
        <p:txBody>
          <a:bodyPr>
            <a:normAutofit/>
          </a:bodyPr>
          <a:lstStyle/>
          <a:p>
            <a:r>
              <a:rPr lang="en-AU"/>
              <a:t>PARLIAMENT AND THE LAW</a:t>
            </a:r>
          </a:p>
        </p:txBody>
      </p:sp>
      <p:sp>
        <p:nvSpPr>
          <p:cNvPr id="3" name="Subtitle 2">
            <a:extLst>
              <a:ext uri="{FF2B5EF4-FFF2-40B4-BE49-F238E27FC236}">
                <a16:creationId xmlns:a16="http://schemas.microsoft.com/office/drawing/2014/main" id="{D21F1C5B-D7DA-4823-902A-D94B692E4CC1}"/>
              </a:ext>
            </a:extLst>
          </p:cNvPr>
          <p:cNvSpPr>
            <a:spLocks noGrp="1"/>
          </p:cNvSpPr>
          <p:nvPr>
            <p:ph type="subTitle" idx="1"/>
          </p:nvPr>
        </p:nvSpPr>
        <p:spPr>
          <a:xfrm>
            <a:off x="2021395" y="5704731"/>
            <a:ext cx="5101209" cy="513189"/>
          </a:xfrm>
        </p:spPr>
        <p:txBody>
          <a:bodyPr>
            <a:normAutofit/>
          </a:bodyPr>
          <a:lstStyle/>
          <a:p>
            <a:r>
              <a:rPr lang="en-AU"/>
              <a:t>Chapter 5</a:t>
            </a:r>
          </a:p>
        </p:txBody>
      </p:sp>
      <p:sp>
        <p:nvSpPr>
          <p:cNvPr id="4" name="AutoShape 2" descr="Image result for PARLIAMENT AND THE LAW australia">
            <a:extLst>
              <a:ext uri="{FF2B5EF4-FFF2-40B4-BE49-F238E27FC236}">
                <a16:creationId xmlns:a16="http://schemas.microsoft.com/office/drawing/2014/main" id="{DC7ED53B-3B3D-4812-9BCA-16281FA383A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347038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737C-E49F-43F8-9D8A-76F244D8653D}"/>
              </a:ext>
            </a:extLst>
          </p:cNvPr>
          <p:cNvSpPr>
            <a:spLocks noGrp="1"/>
          </p:cNvSpPr>
          <p:nvPr>
            <p:ph type="title"/>
          </p:nvPr>
        </p:nvSpPr>
        <p:spPr/>
        <p:txBody>
          <a:bodyPr/>
          <a:lstStyle/>
          <a:p>
            <a:r>
              <a:rPr lang="en-AU" dirty="0"/>
              <a:t>QUESTIONS…</a:t>
            </a:r>
          </a:p>
        </p:txBody>
      </p:sp>
      <p:sp>
        <p:nvSpPr>
          <p:cNvPr id="3" name="Content Placeholder 2">
            <a:extLst>
              <a:ext uri="{FF2B5EF4-FFF2-40B4-BE49-F238E27FC236}">
                <a16:creationId xmlns:a16="http://schemas.microsoft.com/office/drawing/2014/main" id="{D3AF2D9D-E96D-4436-9F9B-FF078E6518D0}"/>
              </a:ext>
            </a:extLst>
          </p:cNvPr>
          <p:cNvSpPr>
            <a:spLocks noGrp="1"/>
          </p:cNvSpPr>
          <p:nvPr>
            <p:ph idx="1"/>
          </p:nvPr>
        </p:nvSpPr>
        <p:spPr>
          <a:xfrm>
            <a:off x="1426779" y="2638045"/>
            <a:ext cx="6361387" cy="3101983"/>
          </a:xfrm>
        </p:spPr>
        <p:txBody>
          <a:bodyPr>
            <a:normAutofit/>
          </a:bodyPr>
          <a:lstStyle/>
          <a:p>
            <a:r>
              <a:rPr lang="en-AU" sz="3200" b="1" dirty="0"/>
              <a:t>Answer Q1 a, b </a:t>
            </a:r>
            <a:r>
              <a:rPr lang="en-AU" sz="3200" b="1"/>
              <a:t>and c - Ch.5</a:t>
            </a:r>
            <a:endParaRPr lang="en-AU" sz="3200" b="1" dirty="0"/>
          </a:p>
        </p:txBody>
      </p:sp>
      <p:pic>
        <p:nvPicPr>
          <p:cNvPr id="1026" name="Picture 2" descr="Image result for full sentences meme anchorman">
            <a:extLst>
              <a:ext uri="{FF2B5EF4-FFF2-40B4-BE49-F238E27FC236}">
                <a16:creationId xmlns:a16="http://schemas.microsoft.com/office/drawing/2014/main" id="{D185F441-165E-479C-8252-B3AA774D4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877" y="3541927"/>
            <a:ext cx="5496253" cy="331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27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9129-4E38-4832-A9E6-D9AC9365F426}"/>
              </a:ext>
            </a:extLst>
          </p:cNvPr>
          <p:cNvSpPr>
            <a:spLocks noGrp="1"/>
          </p:cNvSpPr>
          <p:nvPr>
            <p:ph type="title"/>
          </p:nvPr>
        </p:nvSpPr>
        <p:spPr>
          <a:xfrm>
            <a:off x="603504" y="978776"/>
            <a:ext cx="4443982" cy="1174991"/>
          </a:xfrm>
        </p:spPr>
        <p:txBody>
          <a:bodyPr>
            <a:normAutofit/>
          </a:bodyPr>
          <a:lstStyle/>
          <a:p>
            <a:r>
              <a:rPr lang="en-AU" sz="2100"/>
              <a:t>2. statute law</a:t>
            </a:r>
          </a:p>
        </p:txBody>
      </p:sp>
      <p:sp>
        <p:nvSpPr>
          <p:cNvPr id="3" name="Content Placeholder 2">
            <a:extLst>
              <a:ext uri="{FF2B5EF4-FFF2-40B4-BE49-F238E27FC236}">
                <a16:creationId xmlns:a16="http://schemas.microsoft.com/office/drawing/2014/main" id="{41B79ABE-9426-4DD8-93F9-40FA0BF26AC8}"/>
              </a:ext>
            </a:extLst>
          </p:cNvPr>
          <p:cNvSpPr>
            <a:spLocks noGrp="1"/>
          </p:cNvSpPr>
          <p:nvPr>
            <p:ph idx="1"/>
          </p:nvPr>
        </p:nvSpPr>
        <p:spPr>
          <a:xfrm>
            <a:off x="514905" y="2414726"/>
            <a:ext cx="4532581" cy="4149036"/>
          </a:xfrm>
        </p:spPr>
        <p:txBody>
          <a:bodyPr>
            <a:normAutofit lnSpcReduction="10000"/>
          </a:bodyPr>
          <a:lstStyle/>
          <a:p>
            <a:pPr marL="0" indent="0">
              <a:lnSpc>
                <a:spcPct val="90000"/>
              </a:lnSpc>
              <a:buClr>
                <a:srgbClr val="AB3500"/>
              </a:buClr>
              <a:buNone/>
            </a:pPr>
            <a:r>
              <a:rPr lang="en-AU" sz="1600" i="1" dirty="0"/>
              <a:t>Read page 92 - 94</a:t>
            </a:r>
          </a:p>
          <a:p>
            <a:pPr marL="0" indent="0">
              <a:lnSpc>
                <a:spcPct val="90000"/>
              </a:lnSpc>
              <a:buClr>
                <a:srgbClr val="AB3500"/>
              </a:buClr>
              <a:buNone/>
            </a:pPr>
            <a:r>
              <a:rPr lang="en-AU" sz="1600" dirty="0"/>
              <a:t>Parliament makes </a:t>
            </a:r>
            <a:r>
              <a:rPr lang="en-AU" sz="1600" b="1" dirty="0"/>
              <a:t>STATUTE laws</a:t>
            </a:r>
          </a:p>
          <a:p>
            <a:pPr>
              <a:lnSpc>
                <a:spcPct val="90000"/>
              </a:lnSpc>
              <a:buClr>
                <a:srgbClr val="AB3500"/>
              </a:buClr>
            </a:pPr>
            <a:r>
              <a:rPr lang="en-AU" sz="1600" b="1" dirty="0"/>
              <a:t>Statute </a:t>
            </a:r>
            <a:r>
              <a:rPr lang="en-AU" sz="1600" dirty="0"/>
              <a:t>is the name given to an </a:t>
            </a:r>
            <a:r>
              <a:rPr lang="en-AU" sz="1600" b="1" dirty="0"/>
              <a:t>Act of Parliament</a:t>
            </a:r>
          </a:p>
          <a:p>
            <a:pPr>
              <a:lnSpc>
                <a:spcPct val="90000"/>
              </a:lnSpc>
              <a:buClr>
                <a:srgbClr val="AB3500"/>
              </a:buClr>
            </a:pPr>
            <a:r>
              <a:rPr lang="en-AU" sz="1600" dirty="0"/>
              <a:t>An Act of Parliament is also known as </a:t>
            </a:r>
            <a:r>
              <a:rPr lang="en-AU" sz="1600" b="1" dirty="0"/>
              <a:t>legislation</a:t>
            </a:r>
          </a:p>
          <a:p>
            <a:pPr>
              <a:lnSpc>
                <a:spcPct val="90000"/>
              </a:lnSpc>
              <a:buClr>
                <a:srgbClr val="AB3500"/>
              </a:buClr>
            </a:pPr>
            <a:r>
              <a:rPr lang="en-AU" sz="1600" i="1" dirty="0"/>
              <a:t>Why?</a:t>
            </a:r>
          </a:p>
          <a:p>
            <a:pPr>
              <a:lnSpc>
                <a:spcPct val="90000"/>
              </a:lnSpc>
              <a:buClr>
                <a:srgbClr val="AB3500"/>
              </a:buClr>
            </a:pPr>
            <a:r>
              <a:rPr lang="en-AU" sz="1600" dirty="0"/>
              <a:t>Created by a legislature (a body who makes laws/legislate for citizens) </a:t>
            </a:r>
          </a:p>
          <a:p>
            <a:pPr>
              <a:lnSpc>
                <a:spcPct val="90000"/>
              </a:lnSpc>
              <a:buClr>
                <a:srgbClr val="AB3500"/>
              </a:buClr>
            </a:pPr>
            <a:r>
              <a:rPr lang="en-AU" sz="1600" dirty="0"/>
              <a:t>The Legislature is also referred to as </a:t>
            </a:r>
            <a:r>
              <a:rPr lang="en-AU" sz="1600" b="1" dirty="0"/>
              <a:t>Parliament</a:t>
            </a:r>
            <a:r>
              <a:rPr lang="en-AU" sz="1600" dirty="0"/>
              <a:t> </a:t>
            </a:r>
          </a:p>
          <a:p>
            <a:pPr>
              <a:lnSpc>
                <a:spcPct val="90000"/>
              </a:lnSpc>
              <a:buClr>
                <a:srgbClr val="AB3500"/>
              </a:buClr>
            </a:pPr>
            <a:r>
              <a:rPr lang="en-AU" sz="1600" dirty="0"/>
              <a:t>The process of creating statute law/legislation/Acts of Parliament follows the</a:t>
            </a:r>
            <a:r>
              <a:rPr lang="en-AU" sz="1600" b="1" dirty="0"/>
              <a:t> same </a:t>
            </a:r>
            <a:r>
              <a:rPr lang="en-AU" sz="1600" dirty="0"/>
              <a:t>procedure</a:t>
            </a:r>
          </a:p>
          <a:p>
            <a:pPr marL="0" indent="0">
              <a:lnSpc>
                <a:spcPct val="90000"/>
              </a:lnSpc>
              <a:buNone/>
            </a:pPr>
            <a:r>
              <a:rPr lang="en-AU" sz="1600" dirty="0">
                <a:hlinkClick r:id="rId2"/>
              </a:rPr>
              <a:t>https://www.youtube.com/watch?v=5tkrJ3Tj8Ho</a:t>
            </a:r>
            <a:endParaRPr lang="en-AU" sz="1600" dirty="0"/>
          </a:p>
          <a:p>
            <a:pPr marL="0" indent="0">
              <a:lnSpc>
                <a:spcPct val="90000"/>
              </a:lnSpc>
              <a:buNone/>
            </a:pPr>
            <a:endParaRPr lang="en-AU" sz="1600" dirty="0"/>
          </a:p>
        </p:txBody>
      </p:sp>
      <p:pic>
        <p:nvPicPr>
          <p:cNvPr id="5" name="Picture 2" descr="Image result for statute law">
            <a:extLst>
              <a:ext uri="{FF2B5EF4-FFF2-40B4-BE49-F238E27FC236}">
                <a16:creationId xmlns:a16="http://schemas.microsoft.com/office/drawing/2014/main" id="{7F1F8B49-8817-4372-B531-E9ED51AF00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73" r="39105"/>
          <a:stretch/>
        </p:blipFill>
        <p:spPr bwMode="auto">
          <a:xfrm>
            <a:off x="5650990" y="10"/>
            <a:ext cx="349300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4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F7B2BE-DB31-491D-A16F-5218EC8584B5}"/>
              </a:ext>
            </a:extLst>
          </p:cNvPr>
          <p:cNvSpPr>
            <a:spLocks noGrp="1"/>
          </p:cNvSpPr>
          <p:nvPr>
            <p:ph idx="1"/>
          </p:nvPr>
        </p:nvSpPr>
        <p:spPr>
          <a:xfrm>
            <a:off x="1533617" y="1406774"/>
            <a:ext cx="5937755" cy="3101983"/>
          </a:xfrm>
        </p:spPr>
        <p:txBody>
          <a:bodyPr>
            <a:normAutofit fontScale="85000" lnSpcReduction="10000"/>
          </a:bodyPr>
          <a:lstStyle/>
          <a:p>
            <a:pPr marL="0" indent="0">
              <a:lnSpc>
                <a:spcPct val="90000"/>
              </a:lnSpc>
              <a:buNone/>
            </a:pPr>
            <a:r>
              <a:rPr lang="en-AU" b="1"/>
              <a:t>Criminal law:</a:t>
            </a:r>
          </a:p>
          <a:p>
            <a:pPr>
              <a:lnSpc>
                <a:spcPct val="90000"/>
              </a:lnSpc>
            </a:pPr>
            <a:r>
              <a:rPr lang="en-AU"/>
              <a:t>Apply to the conduct of the whole of society </a:t>
            </a:r>
          </a:p>
          <a:p>
            <a:pPr>
              <a:lnSpc>
                <a:spcPct val="90000"/>
              </a:lnSpc>
            </a:pPr>
            <a:r>
              <a:rPr lang="en-AU"/>
              <a:t>Best known example of public law</a:t>
            </a:r>
          </a:p>
          <a:p>
            <a:pPr>
              <a:lnSpc>
                <a:spcPct val="90000"/>
              </a:lnSpc>
            </a:pPr>
            <a:r>
              <a:rPr lang="en-AU"/>
              <a:t>Alleged breaches of criminal law are investigated by the police on behalf of public</a:t>
            </a:r>
          </a:p>
          <a:p>
            <a:pPr>
              <a:lnSpc>
                <a:spcPct val="90000"/>
              </a:lnSpc>
            </a:pPr>
            <a:r>
              <a:rPr lang="en-AU"/>
              <a:t>May be pursued through the courts (prosecution) </a:t>
            </a:r>
          </a:p>
          <a:p>
            <a:pPr marL="0" indent="0">
              <a:lnSpc>
                <a:spcPct val="90000"/>
              </a:lnSpc>
              <a:buNone/>
            </a:pPr>
            <a:r>
              <a:rPr lang="en-AU" b="1"/>
              <a:t>Civil law:</a:t>
            </a:r>
          </a:p>
          <a:p>
            <a:pPr>
              <a:lnSpc>
                <a:spcPct val="90000"/>
              </a:lnSpc>
            </a:pPr>
            <a:r>
              <a:rPr lang="en-AU"/>
              <a:t>Laws that regulate conduct of individuals with other individuals </a:t>
            </a:r>
          </a:p>
          <a:p>
            <a:pPr>
              <a:lnSpc>
                <a:spcPct val="90000"/>
              </a:lnSpc>
            </a:pPr>
            <a:r>
              <a:rPr lang="en-AU"/>
              <a:t>Resolved privately without involving government or the police</a:t>
            </a:r>
          </a:p>
          <a:p>
            <a:pPr>
              <a:lnSpc>
                <a:spcPct val="90000"/>
              </a:lnSpc>
            </a:pPr>
            <a:r>
              <a:rPr lang="en-AU"/>
              <a:t>Major examples of civil law: Contract law and Tort law (negligence)</a:t>
            </a:r>
          </a:p>
          <a:p>
            <a:endParaRPr lang="en-AU"/>
          </a:p>
        </p:txBody>
      </p:sp>
      <p:sp>
        <p:nvSpPr>
          <p:cNvPr id="4" name="Title 1">
            <a:extLst>
              <a:ext uri="{FF2B5EF4-FFF2-40B4-BE49-F238E27FC236}">
                <a16:creationId xmlns:a16="http://schemas.microsoft.com/office/drawing/2014/main" id="{FAC60156-949E-4C80-9271-0803BF990C4E}"/>
              </a:ext>
            </a:extLst>
          </p:cNvPr>
          <p:cNvSpPr>
            <a:spLocks noGrp="1"/>
          </p:cNvSpPr>
          <p:nvPr>
            <p:ph type="title"/>
          </p:nvPr>
        </p:nvSpPr>
        <p:spPr>
          <a:xfrm>
            <a:off x="1603375" y="88402"/>
            <a:ext cx="5937250" cy="1187450"/>
          </a:xfrm>
        </p:spPr>
        <p:txBody>
          <a:bodyPr>
            <a:normAutofit/>
          </a:bodyPr>
          <a:lstStyle/>
          <a:p>
            <a:r>
              <a:rPr lang="en-AU" sz="2100"/>
              <a:t>2. statute law</a:t>
            </a:r>
          </a:p>
        </p:txBody>
      </p:sp>
      <p:pic>
        <p:nvPicPr>
          <p:cNvPr id="5" name="Picture 2" descr="Image result for civil and criminal; laws">
            <a:extLst>
              <a:ext uri="{FF2B5EF4-FFF2-40B4-BE49-F238E27FC236}">
                <a16:creationId xmlns:a16="http://schemas.microsoft.com/office/drawing/2014/main" id="{B27FE981-A1CD-4CBD-B845-FB908A689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558" y="4369665"/>
            <a:ext cx="4976670" cy="248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41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8362D-BE75-41D2-BAFC-E2AEA88FEA02}"/>
              </a:ext>
            </a:extLst>
          </p:cNvPr>
          <p:cNvSpPr>
            <a:spLocks noGrp="1"/>
          </p:cNvSpPr>
          <p:nvPr>
            <p:ph idx="1"/>
          </p:nvPr>
        </p:nvSpPr>
        <p:spPr>
          <a:xfrm>
            <a:off x="75570" y="1567818"/>
            <a:ext cx="5022411" cy="5275965"/>
          </a:xfrm>
        </p:spPr>
        <p:txBody>
          <a:bodyPr>
            <a:normAutofit/>
          </a:bodyPr>
          <a:lstStyle/>
          <a:p>
            <a:pPr>
              <a:lnSpc>
                <a:spcPct val="90000"/>
              </a:lnSpc>
            </a:pPr>
            <a:r>
              <a:rPr lang="en-AU" sz="2000"/>
              <a:t>Passage of bills through parliament to create statute laws</a:t>
            </a:r>
          </a:p>
          <a:p>
            <a:pPr>
              <a:lnSpc>
                <a:spcPct val="90000"/>
              </a:lnSpc>
            </a:pPr>
            <a:r>
              <a:rPr lang="en-AU" sz="2000"/>
              <a:t>Bills are draft laws that are examined and modified by Parliament </a:t>
            </a:r>
          </a:p>
          <a:p>
            <a:pPr>
              <a:lnSpc>
                <a:spcPct val="90000"/>
              </a:lnSpc>
            </a:pPr>
            <a:r>
              <a:rPr lang="en-AU" sz="2000"/>
              <a:t>Only once is goes through the stage and been signed by ____ it becomes law</a:t>
            </a:r>
          </a:p>
          <a:p>
            <a:pPr>
              <a:lnSpc>
                <a:spcPct val="90000"/>
              </a:lnSpc>
            </a:pPr>
            <a:r>
              <a:rPr lang="en-AU" sz="2000"/>
              <a:t>In order for legislation to be legitimate in a democracy, it must be seen to…</a:t>
            </a:r>
          </a:p>
          <a:p>
            <a:pPr>
              <a:lnSpc>
                <a:spcPct val="90000"/>
              </a:lnSpc>
              <a:buFont typeface="Wingdings" panose="05000000000000000000" pitchFamily="2" charset="2"/>
              <a:buChar char="v"/>
            </a:pPr>
            <a:r>
              <a:rPr lang="en-AU" sz="2000"/>
              <a:t>Allow for wide-ranging input from outside and within parliament</a:t>
            </a:r>
          </a:p>
          <a:p>
            <a:pPr>
              <a:lnSpc>
                <a:spcPct val="90000"/>
              </a:lnSpc>
              <a:buFont typeface="Wingdings" panose="05000000000000000000" pitchFamily="2" charset="2"/>
              <a:buChar char="v"/>
            </a:pPr>
            <a:r>
              <a:rPr lang="en-AU" sz="2000"/>
              <a:t>Be part of the mandate of a popularly elected government / or arise from a widely debated issue</a:t>
            </a:r>
          </a:p>
          <a:p>
            <a:pPr>
              <a:lnSpc>
                <a:spcPct val="90000"/>
              </a:lnSpc>
              <a:buFont typeface="Wingdings" panose="05000000000000000000" pitchFamily="2" charset="2"/>
              <a:buChar char="v"/>
            </a:pPr>
            <a:r>
              <a:rPr lang="en-AU" sz="2000"/>
              <a:t>Be subject to effective scrutiny in its passage through parliament </a:t>
            </a:r>
          </a:p>
          <a:p>
            <a:endParaRPr lang="en-AU" sz="2000"/>
          </a:p>
        </p:txBody>
      </p:sp>
      <p:sp>
        <p:nvSpPr>
          <p:cNvPr id="4" name="Title 1">
            <a:extLst>
              <a:ext uri="{FF2B5EF4-FFF2-40B4-BE49-F238E27FC236}">
                <a16:creationId xmlns:a16="http://schemas.microsoft.com/office/drawing/2014/main" id="{41EA43DB-C468-4654-B16B-5D0CE3E0E3D5}"/>
              </a:ext>
            </a:extLst>
          </p:cNvPr>
          <p:cNvSpPr>
            <a:spLocks noGrp="1"/>
          </p:cNvSpPr>
          <p:nvPr>
            <p:ph type="title"/>
          </p:nvPr>
        </p:nvSpPr>
        <p:spPr>
          <a:xfrm>
            <a:off x="1663194" y="165887"/>
            <a:ext cx="5937250" cy="1187450"/>
          </a:xfrm>
        </p:spPr>
        <p:txBody>
          <a:bodyPr>
            <a:normAutofit/>
          </a:bodyPr>
          <a:lstStyle/>
          <a:p>
            <a:r>
              <a:rPr lang="en-AU" sz="2100"/>
              <a:t>2. statute law</a:t>
            </a:r>
          </a:p>
        </p:txBody>
      </p:sp>
      <p:pic>
        <p:nvPicPr>
          <p:cNvPr id="5" name="Picture 2" descr="Image result for democracy">
            <a:extLst>
              <a:ext uri="{FF2B5EF4-FFF2-40B4-BE49-F238E27FC236}">
                <a16:creationId xmlns:a16="http://schemas.microsoft.com/office/drawing/2014/main" id="{B31E1896-A30F-4ADC-95C1-D0D1F3D9A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981" y="2443030"/>
            <a:ext cx="3963676" cy="309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44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4B43-DF94-4056-A061-09516D922CF3}"/>
              </a:ext>
            </a:extLst>
          </p:cNvPr>
          <p:cNvSpPr>
            <a:spLocks noGrp="1"/>
          </p:cNvSpPr>
          <p:nvPr>
            <p:ph type="title"/>
          </p:nvPr>
        </p:nvSpPr>
        <p:spPr>
          <a:xfrm>
            <a:off x="1606045" y="252593"/>
            <a:ext cx="5937755" cy="1188720"/>
          </a:xfrm>
        </p:spPr>
        <p:txBody>
          <a:bodyPr/>
          <a:lstStyle/>
          <a:p>
            <a:r>
              <a:rPr lang="en-US">
                <a:latin typeface="Gill Sans MT" panose="020B0502020104020203" pitchFamily="34" charset="0"/>
                <a:cs typeface="Times New Roman"/>
              </a:rPr>
              <a:t>The functions of Parliament</a:t>
            </a:r>
            <a:endParaRPr lang="en-AU"/>
          </a:p>
        </p:txBody>
      </p:sp>
      <p:sp>
        <p:nvSpPr>
          <p:cNvPr id="3" name="Content Placeholder 2">
            <a:extLst>
              <a:ext uri="{FF2B5EF4-FFF2-40B4-BE49-F238E27FC236}">
                <a16:creationId xmlns:a16="http://schemas.microsoft.com/office/drawing/2014/main" id="{69493D4C-AE24-4141-9572-4DD79C2E1CD8}"/>
              </a:ext>
            </a:extLst>
          </p:cNvPr>
          <p:cNvSpPr>
            <a:spLocks noGrp="1"/>
          </p:cNvSpPr>
          <p:nvPr>
            <p:ph idx="1"/>
          </p:nvPr>
        </p:nvSpPr>
        <p:spPr>
          <a:xfrm>
            <a:off x="315589" y="1634591"/>
            <a:ext cx="8609926" cy="5097982"/>
          </a:xfrm>
        </p:spPr>
        <p:txBody>
          <a:bodyPr>
            <a:normAutofit fontScale="92500" lnSpcReduction="20000"/>
          </a:bodyPr>
          <a:lstStyle/>
          <a:p>
            <a:pPr marL="514350" indent="-457200"/>
            <a:r>
              <a:rPr lang="en-US" sz="1600">
                <a:solidFill>
                  <a:srgbClr val="000000"/>
                </a:solidFill>
                <a:latin typeface="Gill Sans MT" panose="020B0502020104020203" pitchFamily="34" charset="0"/>
                <a:cs typeface="Times New Roman"/>
              </a:rPr>
              <a:t>At various times the roles of parliaments have included:</a:t>
            </a:r>
          </a:p>
          <a:p>
            <a:pPr marL="514350" indent="-457200"/>
            <a:endParaRPr lang="en-US" sz="1200">
              <a:solidFill>
                <a:srgbClr val="000000"/>
              </a:solidFill>
              <a:latin typeface="Gill Sans MT" panose="020B0502020104020203" pitchFamily="34" charset="0"/>
              <a:cs typeface="Times New Roman"/>
            </a:endParaRPr>
          </a:p>
          <a:p>
            <a:pPr marL="971550" lvl="1" indent="-514350">
              <a:buFont typeface="+mj-lt"/>
              <a:buAutoNum type="arabicPeriod"/>
            </a:pPr>
            <a:r>
              <a:rPr lang="en-US" b="1">
                <a:solidFill>
                  <a:srgbClr val="FF0000"/>
                </a:solidFill>
                <a:latin typeface="Gill Sans MT" panose="020B0502020104020203" pitchFamily="34" charset="0"/>
                <a:cs typeface="Times New Roman"/>
              </a:rPr>
              <a:t>Initiating, debating and approving changes to statute law</a:t>
            </a:r>
          </a:p>
          <a:p>
            <a:pPr marL="914400" lvl="1" indent="-457200">
              <a:buFont typeface="+mj-lt"/>
              <a:buAutoNum type="arabicPeriod"/>
            </a:pPr>
            <a:endParaRPr lang="en-US" sz="1100">
              <a:solidFill>
                <a:srgbClr val="000000"/>
              </a:solidFill>
              <a:latin typeface="Gill Sans MT" panose="020B0502020104020203" pitchFamily="34" charset="0"/>
              <a:cs typeface="Times New Roman"/>
            </a:endParaRPr>
          </a:p>
          <a:p>
            <a:pPr marL="971550" lvl="1" indent="-514350">
              <a:buFont typeface="+mj-lt"/>
              <a:buAutoNum type="arabicPeriod"/>
            </a:pPr>
            <a:r>
              <a:rPr lang="en-US">
                <a:solidFill>
                  <a:srgbClr val="000000"/>
                </a:solidFill>
                <a:latin typeface="Gill Sans MT" panose="020B0502020104020203" pitchFamily="34" charset="0"/>
                <a:cs typeface="Times New Roman"/>
              </a:rPr>
              <a:t>Appointing and dismissing the executive (the government) and the individual executive members (Ministers)</a:t>
            </a:r>
          </a:p>
          <a:p>
            <a:pPr marL="914400" lvl="1" indent="-457200">
              <a:buFont typeface="+mj-lt"/>
              <a:buAutoNum type="arabicPeriod"/>
            </a:pPr>
            <a:endParaRPr lang="en-US" sz="1100">
              <a:solidFill>
                <a:srgbClr val="000000"/>
              </a:solidFill>
              <a:latin typeface="Gill Sans MT" panose="020B0502020104020203" pitchFamily="34" charset="0"/>
              <a:cs typeface="Times New Roman"/>
            </a:endParaRPr>
          </a:p>
          <a:p>
            <a:pPr marL="971550" lvl="1" indent="-514350">
              <a:buFont typeface="+mj-lt"/>
              <a:buAutoNum type="arabicPeriod"/>
            </a:pPr>
            <a:r>
              <a:rPr lang="en-US">
                <a:solidFill>
                  <a:srgbClr val="000000"/>
                </a:solidFill>
                <a:latin typeface="Gill Sans MT" panose="020B0502020104020203" pitchFamily="34" charset="0"/>
                <a:cs typeface="Times New Roman"/>
              </a:rPr>
              <a:t>Approving expenditure by the executive and scrutinizing the detail of administration</a:t>
            </a:r>
          </a:p>
          <a:p>
            <a:pPr marL="914400" lvl="1" indent="-457200">
              <a:buFont typeface="+mj-lt"/>
              <a:buAutoNum type="arabicPeriod"/>
            </a:pPr>
            <a:endParaRPr lang="en-US" sz="1100">
              <a:solidFill>
                <a:srgbClr val="000000"/>
              </a:solidFill>
              <a:latin typeface="Gill Sans MT" panose="020B0502020104020203" pitchFamily="34" charset="0"/>
              <a:cs typeface="Times New Roman"/>
            </a:endParaRPr>
          </a:p>
          <a:p>
            <a:pPr marL="971550" lvl="1" indent="-514350">
              <a:buFont typeface="+mj-lt"/>
              <a:buAutoNum type="arabicPeriod"/>
            </a:pPr>
            <a:r>
              <a:rPr lang="en-US">
                <a:solidFill>
                  <a:srgbClr val="000000"/>
                </a:solidFill>
                <a:latin typeface="Gill Sans MT" panose="020B0502020104020203" pitchFamily="34" charset="0"/>
                <a:cs typeface="Times New Roman"/>
              </a:rPr>
              <a:t>Representing the interests of individual citizens, electorates and majority will, as reflected in election results</a:t>
            </a:r>
          </a:p>
          <a:p>
            <a:pPr marL="914400" lvl="1" indent="-457200">
              <a:buFont typeface="+mj-lt"/>
              <a:buAutoNum type="arabicPeriod"/>
            </a:pPr>
            <a:endParaRPr lang="en-US" sz="1100">
              <a:solidFill>
                <a:srgbClr val="000000"/>
              </a:solidFill>
              <a:latin typeface="Gill Sans MT" panose="020B0502020104020203" pitchFamily="34" charset="0"/>
              <a:cs typeface="Times New Roman"/>
            </a:endParaRPr>
          </a:p>
          <a:p>
            <a:pPr marL="971550" lvl="1" indent="-514350">
              <a:buFont typeface="+mj-lt"/>
              <a:buAutoNum type="arabicPeriod"/>
            </a:pPr>
            <a:r>
              <a:rPr lang="en-US">
                <a:solidFill>
                  <a:srgbClr val="000000"/>
                </a:solidFill>
                <a:latin typeface="Gill Sans MT" panose="020B0502020104020203" pitchFamily="34" charset="0"/>
                <a:cs typeface="Times New Roman"/>
              </a:rPr>
              <a:t>Providing a forum for the debate of political issues</a:t>
            </a:r>
          </a:p>
          <a:p>
            <a:pPr marL="971550" lvl="1" indent="-514350">
              <a:buFont typeface="+mj-lt"/>
              <a:buAutoNum type="arabicPeriod"/>
            </a:pPr>
            <a:endParaRPr lang="en-US" sz="1200">
              <a:solidFill>
                <a:srgbClr val="000000"/>
              </a:solidFill>
              <a:latin typeface="Gill Sans MT" panose="020B0502020104020203" pitchFamily="34" charset="0"/>
              <a:cs typeface="Times New Roman"/>
            </a:endParaRPr>
          </a:p>
          <a:p>
            <a:pPr marL="971550" lvl="1" indent="-514350">
              <a:buFont typeface="+mj-lt"/>
              <a:buAutoNum type="arabicPeriod"/>
            </a:pPr>
            <a:r>
              <a:rPr lang="en-US">
                <a:solidFill>
                  <a:srgbClr val="000000"/>
                </a:solidFill>
                <a:latin typeface="Gill Sans MT" panose="020B0502020104020203" pitchFamily="34" charset="0"/>
                <a:cs typeface="Times New Roman"/>
              </a:rPr>
              <a:t>Acting as a court to judge anyone, parliamentarian or ordinary citizen alike, who breaches parliament’s won rules</a:t>
            </a:r>
          </a:p>
          <a:p>
            <a:pPr marL="971550" lvl="1" indent="-514350">
              <a:buFont typeface="+mj-lt"/>
              <a:buAutoNum type="arabicPeriod"/>
            </a:pPr>
            <a:endParaRPr lang="en-US" sz="1200">
              <a:solidFill>
                <a:srgbClr val="000000"/>
              </a:solidFill>
              <a:latin typeface="Gill Sans MT" panose="020B0502020104020203" pitchFamily="34" charset="0"/>
              <a:cs typeface="Times New Roman"/>
            </a:endParaRPr>
          </a:p>
          <a:p>
            <a:pPr marL="971550" lvl="1" indent="-514350">
              <a:buFont typeface="+mj-lt"/>
              <a:buAutoNum type="arabicPeriod"/>
            </a:pPr>
            <a:r>
              <a:rPr lang="en-US">
                <a:solidFill>
                  <a:srgbClr val="000000"/>
                </a:solidFill>
                <a:latin typeface="Gill Sans MT" panose="020B0502020104020203" pitchFamily="34" charset="0"/>
                <a:cs typeface="Times New Roman"/>
              </a:rPr>
              <a:t>Providing a focus for the political socialization for all citizens, and acting as a training ground for future executive members</a:t>
            </a:r>
          </a:p>
          <a:p>
            <a:endParaRPr lang="en-AU" sz="1600"/>
          </a:p>
        </p:txBody>
      </p:sp>
    </p:spTree>
    <p:extLst>
      <p:ext uri="{BB962C8B-B14F-4D97-AF65-F5344CB8AC3E}">
        <p14:creationId xmlns:p14="http://schemas.microsoft.com/office/powerpoint/2010/main" val="2720268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5994-B0F7-4AC6-A95D-5B540DA30A6A}"/>
              </a:ext>
            </a:extLst>
          </p:cNvPr>
          <p:cNvSpPr>
            <a:spLocks noGrp="1"/>
          </p:cNvSpPr>
          <p:nvPr>
            <p:ph type="title"/>
          </p:nvPr>
        </p:nvSpPr>
        <p:spPr>
          <a:xfrm>
            <a:off x="1606045" y="236409"/>
            <a:ext cx="5937755" cy="1188720"/>
          </a:xfrm>
        </p:spPr>
        <p:txBody>
          <a:bodyPr/>
          <a:lstStyle/>
          <a:p>
            <a:r>
              <a:rPr lang="en-US">
                <a:latin typeface="Gill Sans MT" panose="020B0502020104020203" pitchFamily="34" charset="0"/>
                <a:cs typeface="Times New Roman"/>
              </a:rPr>
              <a:t>The value of legislation</a:t>
            </a:r>
            <a:endParaRPr lang="en-AU"/>
          </a:p>
        </p:txBody>
      </p:sp>
      <p:sp>
        <p:nvSpPr>
          <p:cNvPr id="3" name="Content Placeholder 2">
            <a:extLst>
              <a:ext uri="{FF2B5EF4-FFF2-40B4-BE49-F238E27FC236}">
                <a16:creationId xmlns:a16="http://schemas.microsoft.com/office/drawing/2014/main" id="{436D8001-1493-4160-8792-3E0907A045B5}"/>
              </a:ext>
            </a:extLst>
          </p:cNvPr>
          <p:cNvSpPr>
            <a:spLocks noGrp="1"/>
          </p:cNvSpPr>
          <p:nvPr>
            <p:ph idx="1"/>
          </p:nvPr>
        </p:nvSpPr>
        <p:spPr>
          <a:xfrm>
            <a:off x="728283" y="1602223"/>
            <a:ext cx="7533685" cy="5019368"/>
          </a:xfrm>
        </p:spPr>
        <p:txBody>
          <a:bodyPr>
            <a:normAutofit fontScale="92500" lnSpcReduction="20000"/>
          </a:bodyPr>
          <a:lstStyle/>
          <a:p>
            <a:pPr marL="342900" indent="-285750"/>
            <a:r>
              <a:rPr lang="en-US" sz="2000">
                <a:solidFill>
                  <a:srgbClr val="000000"/>
                </a:solidFill>
                <a:latin typeface="Gill Sans MT" panose="020B0502020104020203" pitchFamily="34" charset="0"/>
                <a:cs typeface="Times New Roman"/>
              </a:rPr>
              <a:t>Legislation is the passage of bills through parliament to create statute law</a:t>
            </a:r>
          </a:p>
          <a:p>
            <a:pPr marL="342900" indent="-285750"/>
            <a:r>
              <a:rPr lang="en-US" sz="2000">
                <a:solidFill>
                  <a:srgbClr val="000000"/>
                </a:solidFill>
                <a:latin typeface="Gill Sans MT" panose="020B0502020104020203" pitchFamily="34" charset="0"/>
                <a:cs typeface="Times New Roman"/>
              </a:rPr>
              <a:t>Bills are draft laws that are examined and possibly modified by parliament</a:t>
            </a:r>
          </a:p>
          <a:p>
            <a:pPr marL="342900" indent="-285750"/>
            <a:r>
              <a:rPr lang="en-US" sz="2000">
                <a:solidFill>
                  <a:srgbClr val="000000"/>
                </a:solidFill>
                <a:latin typeface="Gill Sans MT" panose="020B0502020104020203" pitchFamily="34" charset="0"/>
                <a:cs typeface="Times New Roman"/>
              </a:rPr>
              <a:t>Only when a bill has passed ALL required parliamentary stages AND been ‘signed into law’ by the head of state, does it become an enforceable statute</a:t>
            </a:r>
            <a:endParaRPr lang="en-US" sz="1400">
              <a:solidFill>
                <a:srgbClr val="000000"/>
              </a:solidFill>
              <a:latin typeface="Gill Sans MT" panose="020B0502020104020203" pitchFamily="34" charset="0"/>
              <a:cs typeface="Times New Roman"/>
            </a:endParaRPr>
          </a:p>
          <a:p>
            <a:pPr marL="342900" indent="-285750"/>
            <a:r>
              <a:rPr lang="en-US" sz="2000">
                <a:solidFill>
                  <a:srgbClr val="000000"/>
                </a:solidFill>
                <a:latin typeface="Gill Sans MT" panose="020B0502020104020203" pitchFamily="34" charset="0"/>
                <a:cs typeface="Times New Roman"/>
              </a:rPr>
              <a:t>Legislation is the main way in which democratic changes can be accomplished in the community, enabling society to adapt to new political, social and economic circumstances</a:t>
            </a:r>
          </a:p>
          <a:p>
            <a:pPr marL="342900" indent="-285750"/>
            <a:r>
              <a:rPr lang="en-US" sz="2000">
                <a:solidFill>
                  <a:srgbClr val="000000"/>
                </a:solidFill>
                <a:latin typeface="Gill Sans MT" panose="020B0502020104020203" pitchFamily="34" charset="0"/>
                <a:cs typeface="Times New Roman"/>
              </a:rPr>
              <a:t>For legislation to be seen as legitimate in a democracy it MUST be seen to:</a:t>
            </a:r>
          </a:p>
          <a:p>
            <a:pPr marL="914400" lvl="1" indent="-457200"/>
            <a:r>
              <a:rPr lang="en-US" sz="1800">
                <a:solidFill>
                  <a:srgbClr val="000000"/>
                </a:solidFill>
                <a:latin typeface="Gill Sans MT" panose="020B0502020104020203" pitchFamily="34" charset="0"/>
                <a:cs typeface="Times New Roman"/>
              </a:rPr>
              <a:t>Allow for wide-ranging input from outside and within parliament</a:t>
            </a:r>
          </a:p>
          <a:p>
            <a:pPr marL="914400" lvl="1" indent="-457200"/>
            <a:r>
              <a:rPr lang="en-US" sz="1800">
                <a:solidFill>
                  <a:srgbClr val="000000"/>
                </a:solidFill>
                <a:latin typeface="Gill Sans MT" panose="020B0502020104020203" pitchFamily="34" charset="0"/>
                <a:cs typeface="Times New Roman"/>
              </a:rPr>
              <a:t>Be part of the mandate of a popularly elected government or arise from a widely debated issue</a:t>
            </a:r>
          </a:p>
          <a:p>
            <a:pPr marL="914400" lvl="1" indent="-457200"/>
            <a:r>
              <a:rPr lang="en-US" sz="1800">
                <a:solidFill>
                  <a:srgbClr val="000000"/>
                </a:solidFill>
                <a:latin typeface="Gill Sans MT" panose="020B0502020104020203" pitchFamily="34" charset="0"/>
                <a:cs typeface="Times New Roman"/>
              </a:rPr>
              <a:t>Be subject to effective scrutiny in its passage through parliament</a:t>
            </a:r>
          </a:p>
          <a:p>
            <a:pPr marL="514350" indent="-457200"/>
            <a:endParaRPr lang="en-US" sz="2000">
              <a:solidFill>
                <a:srgbClr val="000000"/>
              </a:solidFill>
              <a:latin typeface="Gill Sans MT" panose="020B0502020104020203" pitchFamily="34" charset="0"/>
              <a:cs typeface="Times New Roman"/>
            </a:endParaRPr>
          </a:p>
          <a:p>
            <a:endParaRPr lang="en-AU" sz="2000"/>
          </a:p>
        </p:txBody>
      </p:sp>
    </p:spTree>
    <p:extLst>
      <p:ext uri="{BB962C8B-B14F-4D97-AF65-F5344CB8AC3E}">
        <p14:creationId xmlns:p14="http://schemas.microsoft.com/office/powerpoint/2010/main" val="274821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E2C9-EF3F-4C43-AB88-DAB2292E364F}"/>
              </a:ext>
            </a:extLst>
          </p:cNvPr>
          <p:cNvSpPr>
            <a:spLocks noGrp="1"/>
          </p:cNvSpPr>
          <p:nvPr>
            <p:ph type="title"/>
          </p:nvPr>
        </p:nvSpPr>
        <p:spPr/>
        <p:txBody>
          <a:bodyPr/>
          <a:lstStyle/>
          <a:p>
            <a:r>
              <a:rPr lang="en-AU"/>
              <a:t>ROLES OF LEGISLATION</a:t>
            </a:r>
          </a:p>
        </p:txBody>
      </p:sp>
      <p:sp>
        <p:nvSpPr>
          <p:cNvPr id="3" name="Content Placeholder 2">
            <a:extLst>
              <a:ext uri="{FF2B5EF4-FFF2-40B4-BE49-F238E27FC236}">
                <a16:creationId xmlns:a16="http://schemas.microsoft.com/office/drawing/2014/main" id="{D6861A7F-9B99-49D2-A4CC-5BE3F488B165}"/>
              </a:ext>
            </a:extLst>
          </p:cNvPr>
          <p:cNvSpPr>
            <a:spLocks noGrp="1"/>
          </p:cNvSpPr>
          <p:nvPr>
            <p:ph idx="1"/>
          </p:nvPr>
        </p:nvSpPr>
        <p:spPr>
          <a:xfrm>
            <a:off x="1539089" y="2362954"/>
            <a:ext cx="6004711" cy="4092167"/>
          </a:xfrm>
        </p:spPr>
        <p:txBody>
          <a:bodyPr>
            <a:normAutofit/>
          </a:bodyPr>
          <a:lstStyle/>
          <a:p>
            <a:pPr marL="0" indent="0">
              <a:buNone/>
            </a:pPr>
            <a:r>
              <a:rPr lang="en-AU">
                <a:solidFill>
                  <a:schemeClr val="tx1"/>
                </a:solidFill>
              </a:rPr>
              <a:t>Bills can be classified by their roles:</a:t>
            </a:r>
          </a:p>
          <a:p>
            <a:r>
              <a:rPr lang="en-AU" b="1">
                <a:solidFill>
                  <a:schemeClr val="tx1"/>
                </a:solidFill>
              </a:rPr>
              <a:t>One</a:t>
            </a:r>
            <a:r>
              <a:rPr lang="en-AU">
                <a:solidFill>
                  <a:schemeClr val="tx1"/>
                </a:solidFill>
              </a:rPr>
              <a:t> significant role of legislation is to enact new government policy. This is </a:t>
            </a:r>
            <a:r>
              <a:rPr lang="en-AU" b="1">
                <a:solidFill>
                  <a:schemeClr val="tx1"/>
                </a:solidFill>
              </a:rPr>
              <a:t>public policy legislation</a:t>
            </a:r>
          </a:p>
          <a:p>
            <a:pPr>
              <a:buFont typeface="Wingdings" panose="05000000000000000000" pitchFamily="2" charset="2"/>
              <a:buChar char="§"/>
            </a:pPr>
            <a:r>
              <a:rPr lang="en-AU" b="1">
                <a:solidFill>
                  <a:schemeClr val="tx1"/>
                </a:solidFill>
              </a:rPr>
              <a:t>Second</a:t>
            </a:r>
            <a:r>
              <a:rPr lang="en-AU">
                <a:solidFill>
                  <a:schemeClr val="tx1"/>
                </a:solidFill>
              </a:rPr>
              <a:t>, a type of Bill is </a:t>
            </a:r>
            <a:r>
              <a:rPr lang="en-AU" b="1">
                <a:solidFill>
                  <a:schemeClr val="tx1"/>
                </a:solidFill>
              </a:rPr>
              <a:t>remedial legislation </a:t>
            </a:r>
            <a:r>
              <a:rPr lang="en-AU">
                <a:solidFill>
                  <a:schemeClr val="tx1"/>
                </a:solidFill>
              </a:rPr>
              <a:t>– needed to overcome specific problems (i.e. problem exposed by court decision)</a:t>
            </a:r>
          </a:p>
          <a:p>
            <a:pPr>
              <a:buFont typeface="Wingdings" panose="05000000000000000000" pitchFamily="2" charset="2"/>
              <a:buChar char="§"/>
            </a:pPr>
            <a:r>
              <a:rPr lang="en-AU" b="1">
                <a:solidFill>
                  <a:schemeClr val="tx1"/>
                </a:solidFill>
              </a:rPr>
              <a:t>Third, </a:t>
            </a:r>
            <a:r>
              <a:rPr lang="en-AU">
                <a:solidFill>
                  <a:schemeClr val="tx1"/>
                </a:solidFill>
              </a:rPr>
              <a:t>governments must pass </a:t>
            </a:r>
            <a:r>
              <a:rPr lang="en-AU" b="1">
                <a:solidFill>
                  <a:schemeClr val="tx1"/>
                </a:solidFill>
              </a:rPr>
              <a:t>financial legislation</a:t>
            </a:r>
            <a:r>
              <a:rPr lang="en-AU">
                <a:solidFill>
                  <a:schemeClr val="tx1"/>
                </a:solidFill>
              </a:rPr>
              <a:t> to raise revenue and finance expenditures (appropriation Bills)</a:t>
            </a:r>
            <a:endParaRPr lang="en-AU" b="1">
              <a:solidFill>
                <a:schemeClr val="tx1"/>
              </a:solidFill>
            </a:endParaRPr>
          </a:p>
          <a:p>
            <a:pPr marL="0" indent="0">
              <a:buNone/>
            </a:pPr>
            <a:r>
              <a:rPr lang="en-US">
                <a:solidFill>
                  <a:srgbClr val="000000"/>
                </a:solidFill>
                <a:latin typeface="Gill Sans MT" panose="020B0502020104020203" pitchFamily="34" charset="0"/>
                <a:cs typeface="Times New Roman"/>
              </a:rPr>
              <a:t>Parliament can pass </a:t>
            </a:r>
            <a:r>
              <a:rPr lang="en-US" b="1">
                <a:solidFill>
                  <a:srgbClr val="000000"/>
                </a:solidFill>
                <a:latin typeface="Gill Sans MT" panose="020B0502020104020203" pitchFamily="34" charset="0"/>
                <a:cs typeface="Times New Roman"/>
              </a:rPr>
              <a:t>subsidiary OR delegated legislation </a:t>
            </a:r>
            <a:r>
              <a:rPr lang="en-US">
                <a:solidFill>
                  <a:srgbClr val="000000"/>
                </a:solidFill>
                <a:latin typeface="Gill Sans MT" panose="020B0502020104020203" pitchFamily="34" charset="0"/>
                <a:cs typeface="Times New Roman"/>
              </a:rPr>
              <a:t>that gives authority for government departments and subordinate authorities to create legally binding regulations (discussed later)</a:t>
            </a:r>
          </a:p>
          <a:p>
            <a:pPr marL="0" indent="0">
              <a:buNone/>
            </a:pPr>
            <a:endParaRPr lang="en-AU">
              <a:solidFill>
                <a:schemeClr val="tx1"/>
              </a:solidFill>
            </a:endParaRPr>
          </a:p>
        </p:txBody>
      </p:sp>
    </p:spTree>
    <p:extLst>
      <p:ext uri="{BB962C8B-B14F-4D97-AF65-F5344CB8AC3E}">
        <p14:creationId xmlns:p14="http://schemas.microsoft.com/office/powerpoint/2010/main" val="23463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EA85-0732-4110-9D6B-D06CA793EB6E}"/>
              </a:ext>
            </a:extLst>
          </p:cNvPr>
          <p:cNvSpPr>
            <a:spLocks noGrp="1"/>
          </p:cNvSpPr>
          <p:nvPr>
            <p:ph type="title"/>
          </p:nvPr>
        </p:nvSpPr>
        <p:spPr>
          <a:xfrm>
            <a:off x="435894" y="639830"/>
            <a:ext cx="8272212" cy="760350"/>
          </a:xfrm>
        </p:spPr>
        <p:txBody>
          <a:bodyPr>
            <a:normAutofit fontScale="90000"/>
          </a:bodyPr>
          <a:lstStyle/>
          <a:p>
            <a:r>
              <a:rPr lang="en-AU" sz="3000"/>
              <a:t>IDEAS FOR LEGISLATION</a:t>
            </a:r>
          </a:p>
        </p:txBody>
      </p:sp>
      <p:sp>
        <p:nvSpPr>
          <p:cNvPr id="3" name="Content Placeholder 2">
            <a:extLst>
              <a:ext uri="{FF2B5EF4-FFF2-40B4-BE49-F238E27FC236}">
                <a16:creationId xmlns:a16="http://schemas.microsoft.com/office/drawing/2014/main" id="{2F5A243B-0B07-4A0F-9C3D-E6B9B2439CB4}"/>
              </a:ext>
            </a:extLst>
          </p:cNvPr>
          <p:cNvSpPr>
            <a:spLocks noGrp="1"/>
          </p:cNvSpPr>
          <p:nvPr>
            <p:ph idx="1"/>
          </p:nvPr>
        </p:nvSpPr>
        <p:spPr>
          <a:xfrm>
            <a:off x="482586" y="1569855"/>
            <a:ext cx="8489375" cy="5130350"/>
          </a:xfrm>
        </p:spPr>
        <p:txBody>
          <a:bodyPr>
            <a:normAutofit/>
          </a:bodyPr>
          <a:lstStyle/>
          <a:p>
            <a:r>
              <a:rPr lang="en-AU" dirty="0"/>
              <a:t>An effective democracy creates opportunities for wide-ranging participation by citizens in the initiation of legislative ideas</a:t>
            </a:r>
          </a:p>
          <a:p>
            <a:r>
              <a:rPr lang="en-AU" i="1" dirty="0"/>
              <a:t>Where do ideas for new legislation come from?</a:t>
            </a:r>
          </a:p>
          <a:p>
            <a:pPr>
              <a:buFont typeface="Wingdings" panose="05000000000000000000" pitchFamily="2" charset="2"/>
              <a:buChar char="v"/>
            </a:pPr>
            <a:r>
              <a:rPr lang="en-AU" dirty="0"/>
              <a:t>Government part policy</a:t>
            </a:r>
          </a:p>
          <a:p>
            <a:pPr>
              <a:buFont typeface="Wingdings" panose="05000000000000000000" pitchFamily="2" charset="2"/>
              <a:buChar char="v"/>
            </a:pPr>
            <a:r>
              <a:rPr lang="en-AU" dirty="0"/>
              <a:t>Pressure group activity</a:t>
            </a:r>
          </a:p>
          <a:p>
            <a:pPr>
              <a:buFont typeface="Wingdings" panose="05000000000000000000" pitchFamily="2" charset="2"/>
              <a:buChar char="v"/>
            </a:pPr>
            <a:r>
              <a:rPr lang="en-AU" dirty="0"/>
              <a:t>Public opinion, media reports, academics</a:t>
            </a:r>
          </a:p>
          <a:p>
            <a:pPr>
              <a:buFont typeface="Wingdings" panose="05000000000000000000" pitchFamily="2" charset="2"/>
              <a:buChar char="v"/>
            </a:pPr>
            <a:r>
              <a:rPr lang="en-AU" dirty="0"/>
              <a:t>Public service advice </a:t>
            </a:r>
          </a:p>
          <a:p>
            <a:pPr>
              <a:buFont typeface="Wingdings" panose="05000000000000000000" pitchFamily="2" charset="2"/>
              <a:buChar char="v"/>
            </a:pPr>
            <a:r>
              <a:rPr lang="en-AU" dirty="0"/>
              <a:t>Commissions and other bodies set up by the government</a:t>
            </a:r>
          </a:p>
          <a:p>
            <a:pPr>
              <a:buFont typeface="Wingdings" panose="05000000000000000000" pitchFamily="2" charset="2"/>
              <a:buChar char="v"/>
            </a:pPr>
            <a:r>
              <a:rPr lang="en-AU" dirty="0"/>
              <a:t>Review by law reform groups</a:t>
            </a:r>
          </a:p>
          <a:p>
            <a:pPr>
              <a:buFont typeface="Wingdings" panose="05000000000000000000" pitchFamily="2" charset="2"/>
              <a:buChar char="v"/>
            </a:pPr>
            <a:r>
              <a:rPr lang="en-AU" dirty="0"/>
              <a:t>Individual parliamentarians</a:t>
            </a:r>
          </a:p>
          <a:p>
            <a:pPr>
              <a:buFont typeface="Wingdings" panose="05000000000000000000" pitchFamily="2" charset="2"/>
              <a:buChar char="v"/>
            </a:pPr>
            <a:r>
              <a:rPr lang="en-AU" dirty="0"/>
              <a:t>Parliamentary committees</a:t>
            </a:r>
          </a:p>
          <a:p>
            <a:pPr>
              <a:buFont typeface="Wingdings" panose="05000000000000000000" pitchFamily="2" charset="2"/>
              <a:buChar char="v"/>
            </a:pPr>
            <a:r>
              <a:rPr lang="en-AU" dirty="0"/>
              <a:t>Court decisions that reveal anomalies in the law</a:t>
            </a:r>
          </a:p>
        </p:txBody>
      </p:sp>
      <p:pic>
        <p:nvPicPr>
          <p:cNvPr id="2054" name="Picture 6" descr="Image result for new  laws cartoon">
            <a:extLst>
              <a:ext uri="{FF2B5EF4-FFF2-40B4-BE49-F238E27FC236}">
                <a16:creationId xmlns:a16="http://schemas.microsoft.com/office/drawing/2014/main" id="{C125A525-F687-4E9A-ABFE-E31C72004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617" y="2358526"/>
            <a:ext cx="2621344" cy="304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13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D4A2-16BE-4318-A79B-A93B132563F6}"/>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F1974D6E-183B-449D-BB84-34564278E2DB}"/>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3D5EBAF2-CBFA-4EA3-9E1B-BC9453E1357B}"/>
              </a:ext>
            </a:extLst>
          </p:cNvPr>
          <p:cNvPicPr>
            <a:picLocks noChangeAspect="1"/>
          </p:cNvPicPr>
          <p:nvPr/>
        </p:nvPicPr>
        <p:blipFill>
          <a:blip r:embed="rId2"/>
          <a:stretch>
            <a:fillRect/>
          </a:stretch>
        </p:blipFill>
        <p:spPr>
          <a:xfrm>
            <a:off x="1436244" y="-1"/>
            <a:ext cx="6101711" cy="6858000"/>
          </a:xfrm>
          <a:prstGeom prst="rect">
            <a:avLst/>
          </a:prstGeom>
        </p:spPr>
      </p:pic>
      <p:pic>
        <p:nvPicPr>
          <p:cNvPr id="5" name="Picture 4">
            <a:extLst>
              <a:ext uri="{FF2B5EF4-FFF2-40B4-BE49-F238E27FC236}">
                <a16:creationId xmlns:a16="http://schemas.microsoft.com/office/drawing/2014/main" id="{8DF56B82-0556-4C75-9402-93AA75765315}"/>
              </a:ext>
            </a:extLst>
          </p:cNvPr>
          <p:cNvPicPr>
            <a:picLocks noChangeAspect="1"/>
          </p:cNvPicPr>
          <p:nvPr/>
        </p:nvPicPr>
        <p:blipFill>
          <a:blip r:embed="rId3"/>
          <a:stretch>
            <a:fillRect/>
          </a:stretch>
        </p:blipFill>
        <p:spPr>
          <a:xfrm>
            <a:off x="0" y="2306052"/>
            <a:ext cx="9144000" cy="2245895"/>
          </a:xfrm>
          <a:prstGeom prst="rect">
            <a:avLst/>
          </a:prstGeom>
        </p:spPr>
      </p:pic>
    </p:spTree>
    <p:extLst>
      <p:ext uri="{BB962C8B-B14F-4D97-AF65-F5344CB8AC3E}">
        <p14:creationId xmlns:p14="http://schemas.microsoft.com/office/powerpoint/2010/main" val="1447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426" y="204040"/>
            <a:ext cx="5937755" cy="1188720"/>
          </a:xfrm>
        </p:spPr>
        <p:style>
          <a:lnRef idx="2">
            <a:schemeClr val="dk1"/>
          </a:lnRef>
          <a:fillRef idx="1">
            <a:schemeClr val="lt1"/>
          </a:fillRef>
          <a:effectRef idx="0">
            <a:schemeClr val="dk1"/>
          </a:effectRef>
          <a:fontRef idx="minor">
            <a:schemeClr val="dk1"/>
          </a:fontRef>
        </p:style>
        <p:txBody>
          <a:bodyPr>
            <a:normAutofit/>
          </a:bodyPr>
          <a:lstStyle/>
          <a:p>
            <a:r>
              <a:rPr lang="en-US">
                <a:latin typeface="Gill Sans MT" panose="020B0502020104020203" pitchFamily="34" charset="0"/>
                <a:cs typeface="Times New Roman"/>
              </a:rPr>
              <a:t>Private Senators’ &amp; Members’ Bills</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a:latin typeface="Gill Sans MT" panose="020B0502020104020203" pitchFamily="34" charset="0"/>
                <a:cs typeface="Times New Roman"/>
              </a:rPr>
              <a:t>The right to propose legislation is NOT restricted to the government of the day</a:t>
            </a:r>
            <a:r>
              <a:rPr lang="mr-IN">
                <a:latin typeface="Gill Sans MT" panose="020B0502020104020203" pitchFamily="34" charset="0"/>
                <a:cs typeface="Times New Roman"/>
              </a:rPr>
              <a:t>…</a:t>
            </a:r>
            <a:r>
              <a:rPr lang="en-AU">
                <a:latin typeface="Gill Sans MT" panose="020B0502020104020203" pitchFamily="34" charset="0"/>
                <a:cs typeface="Times New Roman"/>
              </a:rPr>
              <a:t>i.e. The Minister of X</a:t>
            </a:r>
          </a:p>
          <a:p>
            <a:pPr marL="514350" indent="-457200"/>
            <a:endParaRPr lang="en-AU">
              <a:latin typeface="Gill Sans MT" panose="020B0502020104020203" pitchFamily="34" charset="0"/>
              <a:cs typeface="Times New Roman"/>
            </a:endParaRPr>
          </a:p>
          <a:p>
            <a:pPr marL="514350" indent="-457200"/>
            <a:r>
              <a:rPr lang="en-AU">
                <a:latin typeface="Gill Sans MT" panose="020B0502020104020203" pitchFamily="34" charset="0"/>
                <a:cs typeface="Times New Roman"/>
              </a:rPr>
              <a:t>Any senator or member of the House of Representatives may introduce a bill and, in the Senate, a private senator’s bill is dealt with in EXACTLY the same way as a government bill</a:t>
            </a:r>
          </a:p>
          <a:p>
            <a:pPr marL="514350" indent="-457200"/>
            <a:endParaRPr lang="en-AU">
              <a:latin typeface="Gill Sans MT" panose="020B0502020104020203" pitchFamily="34" charset="0"/>
              <a:cs typeface="Times New Roman"/>
            </a:endParaRPr>
          </a:p>
          <a:p>
            <a:pPr marL="514350" indent="-457200"/>
            <a:r>
              <a:rPr lang="en-AU">
                <a:latin typeface="Gill Sans MT" panose="020B0502020104020203" pitchFamily="34" charset="0"/>
                <a:cs typeface="Times New Roman"/>
              </a:rPr>
              <a:t>While comparatively few private senators’ and members’ bills are agreed to by both houses, some significant proposals have become law as a result of private senators’ and members’ initiatives</a:t>
            </a:r>
          </a:p>
        </p:txBody>
      </p:sp>
    </p:spTree>
    <p:extLst>
      <p:ext uri="{BB962C8B-B14F-4D97-AF65-F5344CB8AC3E}">
        <p14:creationId xmlns:p14="http://schemas.microsoft.com/office/powerpoint/2010/main" val="3073871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B70D-95E4-4787-A2CF-1238E48B0427}"/>
              </a:ext>
            </a:extLst>
          </p:cNvPr>
          <p:cNvSpPr>
            <a:spLocks noGrp="1"/>
          </p:cNvSpPr>
          <p:nvPr>
            <p:ph type="title"/>
          </p:nvPr>
        </p:nvSpPr>
        <p:spPr/>
        <p:txBody>
          <a:bodyPr/>
          <a:lstStyle/>
          <a:p>
            <a:r>
              <a:rPr lang="en-AU"/>
              <a:t>SYLLABUS DOT POINT</a:t>
            </a:r>
            <a:br>
              <a:rPr lang="en-AU"/>
            </a:br>
            <a:r>
              <a:rPr lang="en-AU" sz="1800"/>
              <a:t>(EXAMINABLE MATERIAL)</a:t>
            </a:r>
            <a:endParaRPr lang="en-AU"/>
          </a:p>
        </p:txBody>
      </p:sp>
      <p:sp>
        <p:nvSpPr>
          <p:cNvPr id="3" name="Content Placeholder 2">
            <a:extLst>
              <a:ext uri="{FF2B5EF4-FFF2-40B4-BE49-F238E27FC236}">
                <a16:creationId xmlns:a16="http://schemas.microsoft.com/office/drawing/2014/main" id="{D379F18A-0B98-44C7-AEFF-C0BEE4DE5E9B}"/>
              </a:ext>
            </a:extLst>
          </p:cNvPr>
          <p:cNvSpPr>
            <a:spLocks noGrp="1"/>
          </p:cNvSpPr>
          <p:nvPr>
            <p:ph idx="1"/>
          </p:nvPr>
        </p:nvSpPr>
        <p:spPr/>
        <p:txBody>
          <a:bodyPr>
            <a:normAutofit/>
          </a:bodyPr>
          <a:lstStyle/>
          <a:p>
            <a:r>
              <a:rPr lang="en-US" sz="2800">
                <a:highlight>
                  <a:srgbClr val="FFFF00"/>
                </a:highlight>
              </a:rPr>
              <a:t>Types of law </a:t>
            </a:r>
            <a:r>
              <a:rPr lang="en-US" sz="2800"/>
              <a:t>made by </a:t>
            </a:r>
            <a:r>
              <a:rPr lang="en-US" sz="2800">
                <a:highlight>
                  <a:srgbClr val="FFFF00"/>
                </a:highlight>
              </a:rPr>
              <a:t>parliament</a:t>
            </a:r>
            <a:r>
              <a:rPr lang="en-US" sz="2800"/>
              <a:t> and </a:t>
            </a:r>
            <a:r>
              <a:rPr lang="en-US" sz="2800">
                <a:highlight>
                  <a:srgbClr val="FFFF00"/>
                </a:highlight>
              </a:rPr>
              <a:t>subordinate authorities </a:t>
            </a:r>
          </a:p>
          <a:p>
            <a:r>
              <a:rPr lang="en-US" sz="2800">
                <a:highlight>
                  <a:srgbClr val="FFFF00"/>
                </a:highlight>
              </a:rPr>
              <a:t>Legislative process </a:t>
            </a:r>
            <a:r>
              <a:rPr lang="en-US" sz="2800"/>
              <a:t>and the Commonwealth level</a:t>
            </a:r>
            <a:endParaRPr lang="en-AU" sz="2800"/>
          </a:p>
        </p:txBody>
      </p:sp>
    </p:spTree>
    <p:extLst>
      <p:ext uri="{BB962C8B-B14F-4D97-AF65-F5344CB8AC3E}">
        <p14:creationId xmlns:p14="http://schemas.microsoft.com/office/powerpoint/2010/main" val="302362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B70D-95E4-4787-A2CF-1238E48B0427}"/>
              </a:ext>
            </a:extLst>
          </p:cNvPr>
          <p:cNvSpPr>
            <a:spLocks noGrp="1"/>
          </p:cNvSpPr>
          <p:nvPr>
            <p:ph type="title"/>
          </p:nvPr>
        </p:nvSpPr>
        <p:spPr/>
        <p:txBody>
          <a:bodyPr/>
          <a:lstStyle/>
          <a:p>
            <a:r>
              <a:rPr lang="en-AU"/>
              <a:t>SYLLABUS DOT POINT</a:t>
            </a:r>
            <a:br>
              <a:rPr lang="en-AU"/>
            </a:br>
            <a:r>
              <a:rPr lang="en-AU" sz="1800"/>
              <a:t>(EXAMINABLE MATERIAL)</a:t>
            </a:r>
            <a:endParaRPr lang="en-AU"/>
          </a:p>
        </p:txBody>
      </p:sp>
      <p:sp>
        <p:nvSpPr>
          <p:cNvPr id="3" name="Content Placeholder 2">
            <a:extLst>
              <a:ext uri="{FF2B5EF4-FFF2-40B4-BE49-F238E27FC236}">
                <a16:creationId xmlns:a16="http://schemas.microsoft.com/office/drawing/2014/main" id="{D379F18A-0B98-44C7-AEFF-C0BEE4DE5E9B}"/>
              </a:ext>
            </a:extLst>
          </p:cNvPr>
          <p:cNvSpPr>
            <a:spLocks noGrp="1"/>
          </p:cNvSpPr>
          <p:nvPr>
            <p:ph idx="1"/>
          </p:nvPr>
        </p:nvSpPr>
        <p:spPr/>
        <p:txBody>
          <a:bodyPr>
            <a:normAutofit/>
          </a:bodyPr>
          <a:lstStyle/>
          <a:p>
            <a:r>
              <a:rPr lang="en-US" sz="2800">
                <a:highlight>
                  <a:srgbClr val="FFFF00"/>
                </a:highlight>
              </a:rPr>
              <a:t>Types of law </a:t>
            </a:r>
            <a:r>
              <a:rPr lang="en-US" sz="2800"/>
              <a:t>made by </a:t>
            </a:r>
            <a:r>
              <a:rPr lang="en-US" sz="2800">
                <a:highlight>
                  <a:srgbClr val="FFFF00"/>
                </a:highlight>
              </a:rPr>
              <a:t>parliament</a:t>
            </a:r>
            <a:r>
              <a:rPr lang="en-US" sz="2800"/>
              <a:t> and </a:t>
            </a:r>
            <a:r>
              <a:rPr lang="en-US" sz="2800">
                <a:highlight>
                  <a:srgbClr val="FFFF00"/>
                </a:highlight>
              </a:rPr>
              <a:t>subordinate authorities </a:t>
            </a:r>
          </a:p>
          <a:p>
            <a:r>
              <a:rPr lang="en-US" sz="2800">
                <a:highlight>
                  <a:srgbClr val="FFFF00"/>
                </a:highlight>
              </a:rPr>
              <a:t>Legislative process </a:t>
            </a:r>
            <a:r>
              <a:rPr lang="en-US" sz="2800"/>
              <a:t>and the Commonwealth level</a:t>
            </a:r>
            <a:endParaRPr lang="en-AU" sz="280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 name="Ink 3">
                <a:extLst>
                  <a:ext uri="{FF2B5EF4-FFF2-40B4-BE49-F238E27FC236}">
                    <a16:creationId xmlns:a16="http://schemas.microsoft.com/office/drawing/2014/main" id="{8E653216-40E8-8262-7600-3EF8C696FC1F}"/>
                  </a:ext>
                </a:extLst>
              </p14:cNvPr>
              <p14:cNvContentPartPr/>
              <p14:nvPr/>
            </p14:nvContentPartPr>
            <p14:xfrm>
              <a:off x="5005945" y="2742669"/>
              <a:ext cx="1863360" cy="390240"/>
            </p14:xfrm>
          </p:contentPart>
        </mc:Choice>
        <mc:Fallback xmlns="">
          <p:pic>
            <p:nvPicPr>
              <p:cNvPr id="4" name="Ink 3">
                <a:extLst>
                  <a:ext uri="{FF2B5EF4-FFF2-40B4-BE49-F238E27FC236}">
                    <a16:creationId xmlns:a16="http://schemas.microsoft.com/office/drawing/2014/main" id="{8E653216-40E8-8262-7600-3EF8C696FC1F}"/>
                  </a:ext>
                </a:extLst>
              </p:cNvPr>
              <p:cNvPicPr/>
              <p:nvPr/>
            </p:nvPicPr>
            <p:blipFill>
              <a:blip r:embed="rId3"/>
              <a:stretch>
                <a:fillRect/>
              </a:stretch>
            </p:blipFill>
            <p:spPr>
              <a:xfrm>
                <a:off x="4988305" y="2724669"/>
                <a:ext cx="1899000" cy="42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5" name="Ink 4">
                <a:extLst>
                  <a:ext uri="{FF2B5EF4-FFF2-40B4-BE49-F238E27FC236}">
                    <a16:creationId xmlns:a16="http://schemas.microsoft.com/office/drawing/2014/main" id="{FA962300-D271-CC1C-B73D-D4DC78EA5C64}"/>
                  </a:ext>
                </a:extLst>
              </p14:cNvPr>
              <p14:cNvContentPartPr/>
              <p14:nvPr/>
            </p14:nvContentPartPr>
            <p14:xfrm>
              <a:off x="1958545" y="3684069"/>
              <a:ext cx="2781360" cy="492120"/>
            </p14:xfrm>
          </p:contentPart>
        </mc:Choice>
        <mc:Fallback xmlns="">
          <p:pic>
            <p:nvPicPr>
              <p:cNvPr id="5" name="Ink 4">
                <a:extLst>
                  <a:ext uri="{FF2B5EF4-FFF2-40B4-BE49-F238E27FC236}">
                    <a16:creationId xmlns:a16="http://schemas.microsoft.com/office/drawing/2014/main" id="{FA962300-D271-CC1C-B73D-D4DC78EA5C64}"/>
                  </a:ext>
                </a:extLst>
              </p:cNvPr>
              <p:cNvPicPr/>
              <p:nvPr/>
            </p:nvPicPr>
            <p:blipFill>
              <a:blip r:embed="rId5"/>
              <a:stretch>
                <a:fillRect/>
              </a:stretch>
            </p:blipFill>
            <p:spPr>
              <a:xfrm>
                <a:off x="1940545" y="3666429"/>
                <a:ext cx="2817000" cy="527760"/>
              </a:xfrm>
              <a:prstGeom prst="rect">
                <a:avLst/>
              </a:prstGeom>
            </p:spPr>
          </p:pic>
        </mc:Fallback>
      </mc:AlternateContent>
    </p:spTree>
    <p:extLst>
      <p:ext uri="{BB962C8B-B14F-4D97-AF65-F5344CB8AC3E}">
        <p14:creationId xmlns:p14="http://schemas.microsoft.com/office/powerpoint/2010/main" val="2934713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egislative process australia">
            <a:extLst>
              <a:ext uri="{FF2B5EF4-FFF2-40B4-BE49-F238E27FC236}">
                <a16:creationId xmlns:a16="http://schemas.microsoft.com/office/drawing/2014/main" id="{54A61869-840B-47FB-95F2-56A0D1AA433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1" b="17145"/>
          <a:stretch/>
        </p:blipFill>
        <p:spPr bwMode="auto">
          <a:xfrm>
            <a:off x="0" y="665114"/>
            <a:ext cx="5381626" cy="6192886"/>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968512" y="313146"/>
            <a:ext cx="3957004" cy="2381502"/>
          </a:xfrm>
        </p:spPr>
        <p:txBody>
          <a:bodyPr anchor="t">
            <a:normAutofit/>
          </a:bodyPr>
          <a:lstStyle/>
          <a:p>
            <a:pPr algn="r">
              <a:lnSpc>
                <a:spcPct val="90000"/>
              </a:lnSpc>
            </a:pPr>
            <a:endParaRPr lang="en-US" b="1">
              <a:solidFill>
                <a:srgbClr val="000000"/>
              </a:solidFill>
              <a:latin typeface="Gill Sans MT" panose="020B0502020104020203" pitchFamily="34" charset="0"/>
              <a:cs typeface="Times New Roman"/>
            </a:endParaRPr>
          </a:p>
          <a:p>
            <a:pPr>
              <a:lnSpc>
                <a:spcPct val="90000"/>
              </a:lnSpc>
            </a:pPr>
            <a:r>
              <a:rPr lang="en-US" b="1">
                <a:solidFill>
                  <a:srgbClr val="000000"/>
                </a:solidFill>
                <a:latin typeface="Gill Sans MT" panose="020B0502020104020203" pitchFamily="34" charset="0"/>
                <a:cs typeface="Times New Roman"/>
              </a:rPr>
              <a:t>Legislative</a:t>
            </a:r>
            <a:br>
              <a:rPr lang="en-US" b="1">
                <a:solidFill>
                  <a:srgbClr val="000000"/>
                </a:solidFill>
                <a:latin typeface="Gill Sans MT" panose="020B0502020104020203" pitchFamily="34" charset="0"/>
                <a:cs typeface="Times New Roman"/>
              </a:rPr>
            </a:br>
            <a:r>
              <a:rPr lang="en-US" b="1">
                <a:solidFill>
                  <a:srgbClr val="000000"/>
                </a:solidFill>
                <a:latin typeface="Gill Sans MT" panose="020B0502020104020203" pitchFamily="34" charset="0"/>
                <a:cs typeface="Times New Roman"/>
              </a:rPr>
              <a:t> Process</a:t>
            </a:r>
          </a:p>
          <a:p>
            <a:pPr algn="r">
              <a:lnSpc>
                <a:spcPct val="90000"/>
              </a:lnSpc>
            </a:pPr>
            <a:endParaRPr lang="en-US" b="1">
              <a:solidFill>
                <a:srgbClr val="000000"/>
              </a:solidFill>
              <a:latin typeface="Gill Sans MT" panose="020B0502020104020203" pitchFamily="34" charset="0"/>
              <a:cs typeface="Times New Roman"/>
            </a:endParaRPr>
          </a:p>
        </p:txBody>
      </p:sp>
      <p:sp>
        <p:nvSpPr>
          <p:cNvPr id="4" name="TextBox 3">
            <a:extLst>
              <a:ext uri="{FF2B5EF4-FFF2-40B4-BE49-F238E27FC236}">
                <a16:creationId xmlns:a16="http://schemas.microsoft.com/office/drawing/2014/main" id="{6ADE35BD-A30C-4654-10D9-8B3AB33BB6A8}"/>
              </a:ext>
            </a:extLst>
          </p:cNvPr>
          <p:cNvSpPr txBox="1"/>
          <p:nvPr/>
        </p:nvSpPr>
        <p:spPr>
          <a:xfrm>
            <a:off x="4572000" y="5851344"/>
            <a:ext cx="4572000" cy="923330"/>
          </a:xfrm>
          <a:prstGeom prst="rect">
            <a:avLst/>
          </a:prstGeom>
          <a:noFill/>
        </p:spPr>
        <p:txBody>
          <a:bodyPr wrap="square">
            <a:spAutoFit/>
          </a:bodyPr>
          <a:lstStyle/>
          <a:p>
            <a:endParaRPr lang="en-US" dirty="0"/>
          </a:p>
          <a:p>
            <a:r>
              <a:rPr lang="en-US" dirty="0"/>
              <a:t>https://www.youtube.com/watch?v=VPTRDsdn6dM</a:t>
            </a:r>
          </a:p>
        </p:txBody>
      </p:sp>
    </p:spTree>
    <p:extLst>
      <p:ext uri="{BB962C8B-B14F-4D97-AF65-F5344CB8AC3E}">
        <p14:creationId xmlns:p14="http://schemas.microsoft.com/office/powerpoint/2010/main" val="1648695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How laws are made - Parliament">
            <a:hlinkClick r:id="" action="ppaction://media"/>
            <a:extLst>
              <a:ext uri="{FF2B5EF4-FFF2-40B4-BE49-F238E27FC236}">
                <a16:creationId xmlns:a16="http://schemas.microsoft.com/office/drawing/2014/main" id="{2DCCE262-839D-4064-A9EB-B4CFFF298BBD}"/>
              </a:ext>
            </a:extLst>
          </p:cNvPr>
          <p:cNvPicPr>
            <a:picLocks noRot="1" noChangeAspect="1"/>
          </p:cNvPicPr>
          <p:nvPr>
            <a:videoFile r:link="rId1"/>
          </p:nvPr>
        </p:nvPicPr>
        <p:blipFill>
          <a:blip r:embed="rId3"/>
          <a:stretch>
            <a:fillRect/>
          </a:stretch>
        </p:blipFill>
        <p:spPr>
          <a:xfrm>
            <a:off x="119269" y="847808"/>
            <a:ext cx="8765871" cy="4930802"/>
          </a:xfrm>
          <a:prstGeom prst="rect">
            <a:avLst/>
          </a:prstGeom>
        </p:spPr>
      </p:pic>
    </p:spTree>
    <p:extLst>
      <p:ext uri="{BB962C8B-B14F-4D97-AF65-F5344CB8AC3E}">
        <p14:creationId xmlns:p14="http://schemas.microsoft.com/office/powerpoint/2010/main" val="24449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139304"/>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Initiation</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514350" indent="-457200"/>
            <a:r>
              <a:rPr lang="en-US">
                <a:latin typeface="Gill Sans MT" panose="020B0502020104020203" pitchFamily="34" charset="0"/>
                <a:cs typeface="Times New Roman"/>
              </a:rPr>
              <a:t>Initiation = the before stage = the development of an idea into a bill</a:t>
            </a:r>
            <a:endParaRPr lang="en-US" sz="18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Between the conception of an idea to be implemented through legislation and the introduction of a bill to Parliament, there are extensive consultative and approval processes, described in the Legislation Handbook published by the Department of the Prime Minister and Cabinet</a:t>
            </a:r>
            <a:endParaRPr lang="en-US" sz="1800">
              <a:latin typeface="Gill Sans MT" panose="020B0502020104020203" pitchFamily="34" charset="0"/>
              <a:cs typeface="Times New Roman"/>
            </a:endParaRPr>
          </a:p>
          <a:p>
            <a:pPr marL="514350" indent="-457200"/>
            <a:r>
              <a:rPr lang="en-US" sz="1900">
                <a:latin typeface="Gill Sans MT" panose="020B0502020104020203" pitchFamily="34" charset="0"/>
                <a:cs typeface="Times New Roman"/>
              </a:rPr>
              <a:t>New ideas for legislation can arise from a variety of sources. These include:</a:t>
            </a:r>
            <a:endParaRPr lang="en-US" sz="2200">
              <a:latin typeface="Gill Sans MT" panose="020B0502020104020203" pitchFamily="34" charset="0"/>
              <a:cs typeface="Times New Roman"/>
            </a:endParaRPr>
          </a:p>
          <a:p>
            <a:pPr marL="914400" lvl="1" indent="-457200"/>
            <a:r>
              <a:rPr lang="en-US">
                <a:latin typeface="Gill Sans MT" panose="020B0502020104020203" pitchFamily="34" charset="0"/>
                <a:cs typeface="Times New Roman"/>
              </a:rPr>
              <a:t>Government party policy</a:t>
            </a:r>
          </a:p>
          <a:p>
            <a:pPr marL="914400" lvl="1" indent="-457200"/>
            <a:r>
              <a:rPr lang="en-US">
                <a:latin typeface="Gill Sans MT" panose="020B0502020104020203" pitchFamily="34" charset="0"/>
                <a:cs typeface="Times New Roman"/>
              </a:rPr>
              <a:t>Pressure group activity</a:t>
            </a:r>
          </a:p>
          <a:p>
            <a:pPr marL="914400" lvl="1" indent="-457200"/>
            <a:r>
              <a:rPr lang="en-US">
                <a:latin typeface="Gill Sans MT" panose="020B0502020104020203" pitchFamily="34" charset="0"/>
                <a:cs typeface="Times New Roman"/>
              </a:rPr>
              <a:t>Public opinion, media reports, outside experts</a:t>
            </a:r>
          </a:p>
          <a:p>
            <a:pPr marL="914400" lvl="1" indent="-457200"/>
            <a:r>
              <a:rPr lang="en-US">
                <a:latin typeface="Gill Sans MT" panose="020B0502020104020203" pitchFamily="34" charset="0"/>
                <a:cs typeface="Times New Roman"/>
              </a:rPr>
              <a:t>Public service advice</a:t>
            </a:r>
          </a:p>
          <a:p>
            <a:pPr marL="914400" lvl="1" indent="-457200"/>
            <a:r>
              <a:rPr lang="en-US">
                <a:latin typeface="Gill Sans MT" panose="020B0502020104020203" pitchFamily="34" charset="0"/>
                <a:cs typeface="Times New Roman"/>
              </a:rPr>
              <a:t>Commissions, summits and other bodies set up by the government</a:t>
            </a:r>
          </a:p>
          <a:p>
            <a:pPr marL="914400" lvl="1" indent="-457200"/>
            <a:r>
              <a:rPr lang="en-US">
                <a:latin typeface="Gill Sans MT" panose="020B0502020104020203" pitchFamily="34" charset="0"/>
                <a:cs typeface="Times New Roman"/>
              </a:rPr>
              <a:t>Review by law reform groups</a:t>
            </a:r>
          </a:p>
          <a:p>
            <a:pPr marL="914400" lvl="1" indent="-457200"/>
            <a:r>
              <a:rPr lang="en-US">
                <a:latin typeface="Gill Sans MT" panose="020B0502020104020203" pitchFamily="34" charset="0"/>
                <a:cs typeface="Times New Roman"/>
              </a:rPr>
              <a:t>Individual parliamentarians</a:t>
            </a:r>
          </a:p>
          <a:p>
            <a:pPr marL="914400" lvl="1" indent="-457200"/>
            <a:r>
              <a:rPr lang="en-US">
                <a:latin typeface="Gill Sans MT" panose="020B0502020104020203" pitchFamily="34" charset="0"/>
                <a:cs typeface="Times New Roman"/>
              </a:rPr>
              <a:t>Parliamentary committees </a:t>
            </a:r>
          </a:p>
          <a:p>
            <a:pPr marL="914400" lvl="1" indent="-457200"/>
            <a:r>
              <a:rPr lang="en-US">
                <a:latin typeface="Gill Sans MT" panose="020B0502020104020203" pitchFamily="34" charset="0"/>
                <a:cs typeface="Times New Roman"/>
              </a:rPr>
              <a:t>Court decisions that reveal anomalies in the law</a:t>
            </a:r>
            <a:endParaRPr lang="en-US" sz="18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Note:  An effective democracy creates opportunities for wide ranging participation by citizens in the initiation of legislative ideas</a:t>
            </a:r>
          </a:p>
        </p:txBody>
      </p:sp>
    </p:spTree>
    <p:extLst>
      <p:ext uri="{BB962C8B-B14F-4D97-AF65-F5344CB8AC3E}">
        <p14:creationId xmlns:p14="http://schemas.microsoft.com/office/powerpoint/2010/main" val="4218917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690" y="259686"/>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Initiation</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lnSpcReduction="10000"/>
          </a:bodyPr>
          <a:lstStyle/>
          <a:p>
            <a:pPr marL="514350" indent="-457200"/>
            <a:r>
              <a:rPr lang="en-US">
                <a:latin typeface="Gill Sans MT" panose="020B0502020104020203" pitchFamily="34" charset="0"/>
                <a:cs typeface="Times New Roman"/>
              </a:rPr>
              <a:t>MOST government bills require the </a:t>
            </a:r>
            <a:r>
              <a:rPr lang="en-US" b="1">
                <a:latin typeface="Gill Sans MT" panose="020B0502020104020203" pitchFamily="34" charset="0"/>
                <a:cs typeface="Times New Roman"/>
              </a:rPr>
              <a:t>approval of Cabinet</a:t>
            </a:r>
          </a:p>
          <a:p>
            <a:pPr marL="514350" indent="-457200"/>
            <a:endParaRPr lang="en-US" sz="10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When Cabinet has approved the proposal in principle, </a:t>
            </a:r>
            <a:r>
              <a:rPr lang="en-US" b="1">
                <a:latin typeface="Gill Sans MT" panose="020B0502020104020203" pitchFamily="34" charset="0"/>
                <a:cs typeface="Times New Roman"/>
              </a:rPr>
              <a:t>the bill is drafted by lawyers</a:t>
            </a:r>
            <a:r>
              <a:rPr lang="en-US">
                <a:latin typeface="Gill Sans MT" panose="020B0502020104020203" pitchFamily="34" charset="0"/>
                <a:cs typeface="Times New Roman"/>
              </a:rPr>
              <a:t> within the Office of Parliamentary Counsel, in accordance with instructions about the detailed matters to be included in the bill prepared by the responsible minister’s department (drafting instructions)</a:t>
            </a:r>
          </a:p>
          <a:p>
            <a:pPr marL="514350" indent="-457200"/>
            <a:endParaRPr lang="en-US" sz="10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The department is also charged </a:t>
            </a:r>
            <a:r>
              <a:rPr lang="en-US" b="1">
                <a:latin typeface="Gill Sans MT" panose="020B0502020104020203" pitchFamily="34" charset="0"/>
                <a:cs typeface="Times New Roman"/>
              </a:rPr>
              <a:t>with writing the explanatory memorandum</a:t>
            </a:r>
            <a:r>
              <a:rPr lang="en-US">
                <a:latin typeface="Gill Sans MT" panose="020B0502020104020203" pitchFamily="34" charset="0"/>
                <a:cs typeface="Times New Roman"/>
              </a:rPr>
              <a:t> which is a PLAIN ENGLISH outline of the bill in BROAD TERMS, followed by a clause by clause description of the details of the bill</a:t>
            </a:r>
          </a:p>
          <a:p>
            <a:pPr marL="914400" lvl="1" indent="-457200"/>
            <a:r>
              <a:rPr lang="en-US">
                <a:latin typeface="Gill Sans MT" panose="020B0502020104020203" pitchFamily="34" charset="0"/>
                <a:cs typeface="Times New Roman"/>
              </a:rPr>
              <a:t>This provides members of Parliament AND the public with a guide to interpreting the bill</a:t>
            </a:r>
          </a:p>
          <a:p>
            <a:pPr marL="914400" lvl="1" indent="-457200"/>
            <a:endParaRPr lang="en-US" sz="10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Proposed bills are listed on the Notice paper of the House</a:t>
            </a:r>
          </a:p>
          <a:p>
            <a:pPr marL="514350" indent="-457200"/>
            <a:endParaRPr lang="en-US" sz="11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Note: Non-financial bills can be initiated in BOTH the lower house and the upper house</a:t>
            </a:r>
          </a:p>
        </p:txBody>
      </p:sp>
    </p:spTree>
    <p:extLst>
      <p:ext uri="{BB962C8B-B14F-4D97-AF65-F5344CB8AC3E}">
        <p14:creationId xmlns:p14="http://schemas.microsoft.com/office/powerpoint/2010/main" val="2432614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282222"/>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Introduction to Parliament</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a:latin typeface="Gill Sans MT" panose="020B0502020104020203" pitchFamily="34" charset="0"/>
                <a:cs typeface="Times New Roman"/>
              </a:rPr>
              <a:t>When a bill is ready to be introduced to Parliament, copies are printed so that they may be widely available once the bill is in the public domain</a:t>
            </a:r>
          </a:p>
          <a:p>
            <a:pPr marL="514350" indent="-457200"/>
            <a:endParaRPr lang="en-US" sz="11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Until its introduction, a bill is subject to conventions of confidentiality which protect the privacy of the deliberations of government</a:t>
            </a:r>
          </a:p>
          <a:p>
            <a:pPr marL="514350" indent="-457200"/>
            <a:endParaRPr lang="en-US" sz="11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After introduction, however, bills are public documents and are available in electronic form through the parliament House Bills and Legislation webpage, as are copies of current laws passed by the Federal Parliament</a:t>
            </a:r>
          </a:p>
          <a:p>
            <a:pPr marL="514350" indent="-457200"/>
            <a:endParaRPr lang="en-US" sz="1100">
              <a:latin typeface="Gill Sans MT" panose="020B0502020104020203" pitchFamily="34" charset="0"/>
              <a:cs typeface="Times New Roman"/>
            </a:endParaRPr>
          </a:p>
          <a:p>
            <a:pPr marL="514350" indent="-457200"/>
            <a:r>
              <a:rPr lang="en-US" b="1">
                <a:latin typeface="Gill Sans MT" panose="020B0502020104020203" pitchFamily="34" charset="0"/>
                <a:cs typeface="Times New Roman"/>
              </a:rPr>
              <a:t>Most bills are introduced first in the House of Representatives because most ministers are there </a:t>
            </a:r>
            <a:r>
              <a:rPr lang="mr-IN" b="1">
                <a:latin typeface="Gill Sans MT" panose="020B0502020104020203" pitchFamily="34" charset="0"/>
                <a:cs typeface="Times New Roman"/>
              </a:rPr>
              <a:t>–</a:t>
            </a:r>
            <a:r>
              <a:rPr lang="en-US" b="1">
                <a:latin typeface="Gill Sans MT" panose="020B0502020104020203" pitchFamily="34" charset="0"/>
                <a:cs typeface="Times New Roman"/>
              </a:rPr>
              <a:t> BUT bills may also be introduced first in the Senate</a:t>
            </a:r>
            <a:r>
              <a:rPr lang="en-US">
                <a:latin typeface="Gill Sans MT" panose="020B0502020104020203" pitchFamily="34" charset="0"/>
                <a:cs typeface="Times New Roman"/>
              </a:rPr>
              <a:t>, perhaps because the responsible minister is a senator or because the House of Representatives is not sitting at the time</a:t>
            </a:r>
          </a:p>
        </p:txBody>
      </p:sp>
    </p:spTree>
    <p:extLst>
      <p:ext uri="{BB962C8B-B14F-4D97-AF65-F5344CB8AC3E}">
        <p14:creationId xmlns:p14="http://schemas.microsoft.com/office/powerpoint/2010/main" val="969848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275870"/>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The First Reading</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a:latin typeface="Gill Sans MT" panose="020B0502020104020203" pitchFamily="34" charset="0"/>
                <a:cs typeface="Times New Roman"/>
              </a:rPr>
              <a:t>New business in Parliament generally occurs only after notice of it is given</a:t>
            </a:r>
          </a:p>
          <a:p>
            <a:pPr marL="914400" lvl="1" indent="-457200"/>
            <a:r>
              <a:rPr lang="en-US">
                <a:latin typeface="Gill Sans MT" panose="020B0502020104020203" pitchFamily="34" charset="0"/>
                <a:cs typeface="Times New Roman"/>
              </a:rPr>
              <a:t>A minister responsible for a bill will normally give notice the day before he or she intends to introduce a particular bill</a:t>
            </a:r>
          </a:p>
          <a:p>
            <a:pPr marL="914400" lvl="1" indent="-457200"/>
            <a:r>
              <a:rPr lang="en-US">
                <a:latin typeface="Gill Sans MT" panose="020B0502020104020203" pitchFamily="34" charset="0"/>
                <a:cs typeface="Times New Roman"/>
              </a:rPr>
              <a:t>This is a formal procedure called giving a notice of motion</a:t>
            </a:r>
          </a:p>
          <a:p>
            <a:pPr marL="514350" indent="-457200"/>
            <a:endParaRPr lang="en-US">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When a motion is agreed to by the originating house</a:t>
            </a:r>
            <a:r>
              <a:rPr lang="mr-IN">
                <a:latin typeface="Gill Sans MT" panose="020B0502020104020203" pitchFamily="34" charset="0"/>
                <a:cs typeface="Times New Roman"/>
              </a:rPr>
              <a:t>…</a:t>
            </a:r>
            <a:r>
              <a:rPr lang="en-US">
                <a:latin typeface="Gill Sans MT" panose="020B0502020104020203" pitchFamily="34" charset="0"/>
                <a:cs typeface="Times New Roman"/>
              </a:rPr>
              <a:t>the bill is formally introduced and read a first time</a:t>
            </a:r>
          </a:p>
          <a:p>
            <a:pPr marL="914400" lvl="1" indent="-457200"/>
            <a:r>
              <a:rPr lang="en-US">
                <a:latin typeface="Gill Sans MT" panose="020B0502020104020203" pitchFamily="34" charset="0"/>
                <a:cs typeface="Times New Roman"/>
              </a:rPr>
              <a:t>First reading = there is usually no debate on the bill’s first or introductory reading</a:t>
            </a:r>
          </a:p>
        </p:txBody>
      </p:sp>
    </p:spTree>
    <p:extLst>
      <p:ext uri="{BB962C8B-B14F-4D97-AF65-F5344CB8AC3E}">
        <p14:creationId xmlns:p14="http://schemas.microsoft.com/office/powerpoint/2010/main" val="970888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282222"/>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The Second Reading</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b="1">
                <a:latin typeface="Gill Sans MT" panose="020B0502020104020203" pitchFamily="34" charset="0"/>
                <a:cs typeface="Times New Roman"/>
              </a:rPr>
              <a:t>The debate which occurs before a bill is read a second time represents the major policy debate on the bill</a:t>
            </a:r>
          </a:p>
          <a:p>
            <a:pPr marL="514350" indent="-457200"/>
            <a:endParaRPr lang="en-US" sz="9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It is opened by the minster responsible for the bill </a:t>
            </a:r>
            <a:r>
              <a:rPr lang="mr-IN">
                <a:latin typeface="Gill Sans MT" panose="020B0502020104020203" pitchFamily="34" charset="0"/>
                <a:cs typeface="Times New Roman"/>
              </a:rPr>
              <a:t>–</a:t>
            </a:r>
            <a:r>
              <a:rPr lang="en-US">
                <a:latin typeface="Gill Sans MT" panose="020B0502020104020203" pitchFamily="34" charset="0"/>
                <a:cs typeface="Times New Roman"/>
              </a:rPr>
              <a:t> OR in the case of private senator or member’s bill, by the senator or member sponsoring the bill</a:t>
            </a:r>
          </a:p>
          <a:p>
            <a:pPr marL="514350" indent="-457200"/>
            <a:endParaRPr lang="en-US" sz="9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The minister’s second reading speech describes the principle of the bill and the government’s purpose in proposing it</a:t>
            </a:r>
          </a:p>
          <a:p>
            <a:pPr marL="514350" indent="-457200"/>
            <a:endParaRPr lang="en-US" sz="9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The minister is followed in the debate by opposition and other government speakers who have an interest in the bill</a:t>
            </a:r>
          </a:p>
          <a:p>
            <a:pPr marL="514350" indent="-457200"/>
            <a:endParaRPr lang="en-US" sz="9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Senators and members may speak only once in the debate on the second reading, for up to either 20 or 30 minutes in accordance with the relevant standing orders</a:t>
            </a:r>
          </a:p>
        </p:txBody>
      </p:sp>
    </p:spTree>
    <p:extLst>
      <p:ext uri="{BB962C8B-B14F-4D97-AF65-F5344CB8AC3E}">
        <p14:creationId xmlns:p14="http://schemas.microsoft.com/office/powerpoint/2010/main" val="811120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228317"/>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The Second Reading</a:t>
            </a:r>
          </a:p>
        </p:txBody>
      </p:sp>
      <p:sp>
        <p:nvSpPr>
          <p:cNvPr id="3" name="Content Placeholder 2"/>
          <p:cNvSpPr>
            <a:spLocks noGrp="1"/>
          </p:cNvSpPr>
          <p:nvPr>
            <p:ph idx="1"/>
          </p:nvPr>
        </p:nvSpPr>
        <p:spPr>
          <a:xfrm>
            <a:off x="343911" y="1465727"/>
            <a:ext cx="4025153" cy="5257801"/>
          </a:xfrm>
        </p:spPr>
        <p:style>
          <a:lnRef idx="2">
            <a:schemeClr val="dk1"/>
          </a:lnRef>
          <a:fillRef idx="1">
            <a:schemeClr val="lt1"/>
          </a:fillRef>
          <a:effectRef idx="0">
            <a:schemeClr val="dk1"/>
          </a:effectRef>
          <a:fontRef idx="minor">
            <a:schemeClr val="dk1"/>
          </a:fontRef>
        </p:style>
        <p:txBody>
          <a:bodyPr>
            <a:noAutofit/>
          </a:bodyPr>
          <a:lstStyle/>
          <a:p>
            <a:pPr marL="514350" indent="-457200"/>
            <a:r>
              <a:rPr lang="en-AU" sz="2000">
                <a:latin typeface="Gill Sans MT" panose="020B0502020104020203" pitchFamily="34" charset="0"/>
                <a:cs typeface="Times New Roman"/>
              </a:rPr>
              <a:t>The Second Reading = is when the Minister responsible for the area that the bill covers speaks in detail about</a:t>
            </a:r>
            <a:r>
              <a:rPr lang="en-AU" sz="2000" b="1">
                <a:latin typeface="Gill Sans MT" panose="020B0502020104020203" pitchFamily="34" charset="0"/>
                <a:cs typeface="Times New Roman"/>
              </a:rPr>
              <a:t> the INTENT of the legislation</a:t>
            </a:r>
          </a:p>
          <a:p>
            <a:pPr marL="514350" indent="-457200"/>
            <a:endParaRPr lang="en-AU" sz="400">
              <a:latin typeface="Gill Sans MT" panose="020B0502020104020203" pitchFamily="34" charset="0"/>
              <a:cs typeface="Times New Roman"/>
            </a:endParaRPr>
          </a:p>
          <a:p>
            <a:pPr marL="514350" indent="-457200"/>
            <a:r>
              <a:rPr lang="en-AU" sz="2000">
                <a:latin typeface="Gill Sans MT" panose="020B0502020104020203" pitchFamily="34" charset="0"/>
                <a:cs typeface="Times New Roman"/>
              </a:rPr>
              <a:t>The Second Reading speech of the Minister has a particular legal significance in the application of the law to a specific case in the courts. If the words of an act DO NOT make its meaning clear</a:t>
            </a:r>
            <a:r>
              <a:rPr lang="mr-IN" sz="2000">
                <a:latin typeface="Gill Sans MT" panose="020B0502020104020203" pitchFamily="34" charset="0"/>
                <a:cs typeface="Times New Roman"/>
              </a:rPr>
              <a:t>…</a:t>
            </a:r>
            <a:r>
              <a:rPr lang="en-AU" sz="2000">
                <a:latin typeface="Gill Sans MT" panose="020B0502020104020203" pitchFamily="34" charset="0"/>
                <a:cs typeface="Times New Roman"/>
              </a:rPr>
              <a:t>then the Minister’s Second Reading speech can be used as a guide to its intentions</a:t>
            </a:r>
            <a:r>
              <a:rPr lang="mr-IN" sz="2000">
                <a:latin typeface="Gill Sans MT" panose="020B0502020104020203" pitchFamily="34" charset="0"/>
                <a:cs typeface="Times New Roman"/>
              </a:rPr>
              <a:t>…</a:t>
            </a:r>
            <a:r>
              <a:rPr lang="en-AU" sz="2000">
                <a:latin typeface="Gill Sans MT" panose="020B0502020104020203" pitchFamily="34" charset="0"/>
                <a:cs typeface="Times New Roman"/>
              </a:rPr>
              <a:t>so no pressure on the Minister!!!!</a:t>
            </a:r>
            <a:endParaRPr lang="en-US" sz="2000">
              <a:latin typeface="Gill Sans MT" panose="020B0502020104020203" pitchFamily="34" charset="0"/>
              <a:cs typeface="Times New Roman"/>
            </a:endParaRPr>
          </a:p>
        </p:txBody>
      </p:sp>
      <p:pic>
        <p:nvPicPr>
          <p:cNvPr id="4" name="Picture 3" descr="3349FB8400000578-3548383-image-a-25_1461091587502.jpg"/>
          <p:cNvPicPr>
            <a:picLocks noChangeAspect="1"/>
          </p:cNvPicPr>
          <p:nvPr/>
        </p:nvPicPr>
        <p:blipFill rotWithShape="1">
          <a:blip r:embed="rId3">
            <a:extLst>
              <a:ext uri="{28A0092B-C50C-407E-A947-70E740481C1C}">
                <a14:useLocalDpi xmlns:a14="http://schemas.microsoft.com/office/drawing/2010/main" val="0"/>
              </a:ext>
            </a:extLst>
          </a:blip>
          <a:srcRect l="21241" r="27124"/>
          <a:stretch/>
        </p:blipFill>
        <p:spPr>
          <a:xfrm>
            <a:off x="4482352" y="1600200"/>
            <a:ext cx="4204448" cy="5123328"/>
          </a:xfrm>
          <a:prstGeom prst="rect">
            <a:avLst/>
          </a:prstGeom>
          <a:ln w="12700" cap="sq" cmpd="sng">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9634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259686"/>
            <a:ext cx="5937755" cy="1188720"/>
          </a:xfrm>
        </p:spPr>
        <p:style>
          <a:lnRef idx="2">
            <a:schemeClr val="dk1"/>
          </a:lnRef>
          <a:fillRef idx="1">
            <a:schemeClr val="lt1"/>
          </a:fillRef>
          <a:effectRef idx="0">
            <a:schemeClr val="dk1"/>
          </a:effectRef>
          <a:fontRef idx="minor">
            <a:schemeClr val="dk1"/>
          </a:fontRef>
        </p:style>
        <p:txBody>
          <a:bodyPr/>
          <a:lstStyle/>
          <a:p>
            <a:r>
              <a:rPr lang="en-US" dirty="0">
                <a:latin typeface="Gill Sans MT" panose="020B0502020104020203" pitchFamily="34" charset="0"/>
                <a:cs typeface="Times New Roman"/>
              </a:rPr>
              <a:t>House Committee</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dirty="0">
                <a:latin typeface="Gill Sans MT" panose="020B0502020104020203" pitchFamily="34" charset="0"/>
                <a:cs typeface="Times New Roman"/>
              </a:rPr>
              <a:t>Public inquiry into the bill and reporting back to the House</a:t>
            </a:r>
          </a:p>
          <a:p>
            <a:pPr marL="514350" indent="-457200"/>
            <a:r>
              <a:rPr lang="en-US" i="1" dirty="0">
                <a:latin typeface="Gill Sans MT" panose="020B0502020104020203" pitchFamily="34" charset="0"/>
                <a:cs typeface="Times New Roman"/>
              </a:rPr>
              <a:t>NOTE: For non-controversial bills this stage is by-passed</a:t>
            </a:r>
          </a:p>
          <a:p>
            <a:pPr marL="514350" indent="-457200"/>
            <a:endParaRPr lang="en-US" dirty="0">
              <a:latin typeface="Gill Sans MT" panose="020B0502020104020203" pitchFamily="34" charset="0"/>
              <a:cs typeface="Times New Roman"/>
            </a:endParaRPr>
          </a:p>
        </p:txBody>
      </p:sp>
      <p:pic>
        <p:nvPicPr>
          <p:cNvPr id="4" name="Picture 3"/>
          <p:cNvPicPr>
            <a:picLocks noChangeAspect="1"/>
          </p:cNvPicPr>
          <p:nvPr/>
        </p:nvPicPr>
        <p:blipFill>
          <a:blip r:embed="rId3"/>
          <a:stretch>
            <a:fillRect/>
          </a:stretch>
        </p:blipFill>
        <p:spPr>
          <a:xfrm>
            <a:off x="1493183" y="2365327"/>
            <a:ext cx="6157633" cy="380405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0360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17AE-2AB1-48D8-B4A3-7514531A3C97}"/>
              </a:ext>
            </a:extLst>
          </p:cNvPr>
          <p:cNvSpPr>
            <a:spLocks noGrp="1"/>
          </p:cNvSpPr>
          <p:nvPr>
            <p:ph type="title"/>
          </p:nvPr>
        </p:nvSpPr>
        <p:spPr/>
        <p:txBody>
          <a:bodyPr/>
          <a:lstStyle/>
          <a:p>
            <a:r>
              <a:rPr lang="en-AU" dirty="0"/>
              <a:t>To start…</a:t>
            </a:r>
          </a:p>
        </p:txBody>
      </p:sp>
      <p:pic>
        <p:nvPicPr>
          <p:cNvPr id="4" name="Online Media 3" title="Weird, obscure laws that still exist in Australia | What's Going On?">
            <a:hlinkClick r:id="" action="ppaction://media"/>
            <a:extLst>
              <a:ext uri="{FF2B5EF4-FFF2-40B4-BE49-F238E27FC236}">
                <a16:creationId xmlns:a16="http://schemas.microsoft.com/office/drawing/2014/main" id="{7FDC2337-7940-49DB-9189-39F9624EE407}"/>
              </a:ext>
            </a:extLst>
          </p:cNvPr>
          <p:cNvPicPr>
            <a:picLocks noGrp="1" noRot="1" noChangeAspect="1"/>
          </p:cNvPicPr>
          <p:nvPr>
            <p:ph idx="1"/>
            <a:videoFile r:link="rId1"/>
          </p:nvPr>
        </p:nvPicPr>
        <p:blipFill>
          <a:blip r:embed="rId3"/>
          <a:stretch>
            <a:fillRect/>
          </a:stretch>
        </p:blipFill>
        <p:spPr>
          <a:xfrm>
            <a:off x="1817688" y="2638425"/>
            <a:ext cx="5514975" cy="3101975"/>
          </a:xfrm>
          <a:prstGeom prst="rect">
            <a:avLst/>
          </a:prstGeom>
        </p:spPr>
      </p:pic>
    </p:spTree>
    <p:extLst>
      <p:ext uri="{BB962C8B-B14F-4D97-AF65-F5344CB8AC3E}">
        <p14:creationId xmlns:p14="http://schemas.microsoft.com/office/powerpoint/2010/main" val="70269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282222"/>
            <a:ext cx="5937755" cy="1188720"/>
          </a:xfrm>
        </p:spPr>
        <p:style>
          <a:lnRef idx="2">
            <a:schemeClr val="dk1"/>
          </a:lnRef>
          <a:fillRef idx="1">
            <a:schemeClr val="lt1"/>
          </a:fillRef>
          <a:effectRef idx="0">
            <a:schemeClr val="dk1"/>
          </a:effectRef>
          <a:fontRef idx="minor">
            <a:schemeClr val="dk1"/>
          </a:fontRef>
        </p:style>
        <p:txBody>
          <a:bodyPr/>
          <a:lstStyle/>
          <a:p>
            <a:r>
              <a:rPr lang="en-US" dirty="0">
                <a:latin typeface="Gill Sans MT" panose="020B0502020104020203" pitchFamily="34" charset="0"/>
                <a:cs typeface="Times New Roman"/>
              </a:rPr>
              <a:t>Consideration of in detail</a:t>
            </a:r>
            <a:br>
              <a:rPr lang="en-US" dirty="0">
                <a:latin typeface="Gill Sans MT" panose="020B0502020104020203" pitchFamily="34" charset="0"/>
                <a:cs typeface="Times New Roman"/>
              </a:rPr>
            </a:br>
            <a:r>
              <a:rPr lang="en-US" dirty="0">
                <a:latin typeface="Gill Sans MT" panose="020B0502020104020203" pitchFamily="34" charset="0"/>
                <a:cs typeface="Times New Roman"/>
              </a:rPr>
              <a:t>(HOR)</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dirty="0">
                <a:latin typeface="Gill Sans MT" panose="020B0502020104020203" pitchFamily="34" charset="0"/>
                <a:cs typeface="Times New Roman"/>
              </a:rPr>
              <a:t>Members discuss the bill in detail, including any changes to the bill</a:t>
            </a:r>
          </a:p>
          <a:p>
            <a:pPr marL="514350" indent="-457200"/>
            <a:endParaRPr lang="en-US" sz="1100" dirty="0">
              <a:latin typeface="Gill Sans MT" panose="020B0502020104020203" pitchFamily="34" charset="0"/>
              <a:cs typeface="Times New Roman"/>
            </a:endParaRPr>
          </a:p>
          <a:p>
            <a:pPr marL="514350" indent="-457200"/>
            <a:r>
              <a:rPr lang="en-US" dirty="0">
                <a:latin typeface="Gill Sans MT" panose="020B0502020104020203" pitchFamily="34" charset="0"/>
                <a:cs typeface="Times New Roman"/>
              </a:rPr>
              <a:t>In this stage amendments are proposed, debated AND voted on</a:t>
            </a:r>
          </a:p>
          <a:p>
            <a:pPr marL="514350" indent="-457200"/>
            <a:endParaRPr lang="en-US" sz="1200" dirty="0">
              <a:latin typeface="Gill Sans MT" panose="020B0502020104020203" pitchFamily="34" charset="0"/>
              <a:cs typeface="Times New Roman"/>
            </a:endParaRPr>
          </a:p>
          <a:p>
            <a:pPr marL="514350" indent="-457200"/>
            <a:r>
              <a:rPr lang="en-US" dirty="0">
                <a:latin typeface="Gill Sans MT" panose="020B0502020104020203" pitchFamily="34" charset="0"/>
                <a:cs typeface="Times New Roman"/>
              </a:rPr>
              <a:t>If the bill is particularly controversial, it may be referred to a smaller committee of the parliament for review and further comment</a:t>
            </a:r>
          </a:p>
          <a:p>
            <a:pPr marL="514350" indent="-457200"/>
            <a:endParaRPr lang="en-US" sz="1200" dirty="0">
              <a:latin typeface="Gill Sans MT" panose="020B0502020104020203" pitchFamily="34" charset="0"/>
              <a:cs typeface="Times New Roman"/>
            </a:endParaRPr>
          </a:p>
          <a:p>
            <a:pPr marL="514350" indent="-457200"/>
            <a:r>
              <a:rPr lang="en-US" dirty="0">
                <a:latin typeface="Gill Sans MT" panose="020B0502020104020203" pitchFamily="34" charset="0"/>
                <a:cs typeface="Times New Roman"/>
              </a:rPr>
              <a:t>These committees are known as select or standing committees</a:t>
            </a:r>
          </a:p>
          <a:p>
            <a:pPr marL="514350" indent="-457200"/>
            <a:endParaRPr lang="en-US" sz="1200" dirty="0">
              <a:latin typeface="Gill Sans MT" panose="020B0502020104020203" pitchFamily="34" charset="0"/>
              <a:cs typeface="Times New Roman"/>
            </a:endParaRPr>
          </a:p>
          <a:p>
            <a:pPr marL="514350" indent="-457200"/>
            <a:r>
              <a:rPr lang="en-US" dirty="0">
                <a:latin typeface="Gill Sans MT" panose="020B0502020104020203" pitchFamily="34" charset="0"/>
                <a:cs typeface="Times New Roman"/>
              </a:rPr>
              <a:t>Once the contents of the bill are finalized, the next legislative process takes place</a:t>
            </a:r>
          </a:p>
          <a:p>
            <a:pPr marL="514350" indent="-457200"/>
            <a:endParaRPr lang="en-US" sz="1200" dirty="0">
              <a:latin typeface="Gill Sans MT" panose="020B0502020104020203" pitchFamily="34" charset="0"/>
              <a:cs typeface="Times New Roman"/>
            </a:endParaRPr>
          </a:p>
          <a:p>
            <a:pPr marL="514350" indent="-457200"/>
            <a:r>
              <a:rPr lang="en-US" i="1" dirty="0">
                <a:latin typeface="Gill Sans MT" panose="020B0502020104020203" pitchFamily="34" charset="0"/>
                <a:cs typeface="Times New Roman"/>
              </a:rPr>
              <a:t>NOTE: For non-controversial bills this stage is by-passed</a:t>
            </a:r>
          </a:p>
        </p:txBody>
      </p:sp>
    </p:spTree>
    <p:extLst>
      <p:ext uri="{BB962C8B-B14F-4D97-AF65-F5344CB8AC3E}">
        <p14:creationId xmlns:p14="http://schemas.microsoft.com/office/powerpoint/2010/main" val="1395408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282222"/>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The Third Reading</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a:latin typeface="Gill Sans MT" panose="020B0502020104020203" pitchFamily="34" charset="0"/>
                <a:cs typeface="Times New Roman"/>
              </a:rPr>
              <a:t>In the Third Reading the WHOLE bill, with or without amendment, is put to the vote</a:t>
            </a:r>
          </a:p>
          <a:p>
            <a:pPr marL="914400" lvl="1" indent="-457200"/>
            <a:r>
              <a:rPr lang="en-US">
                <a:latin typeface="Gill Sans MT" panose="020B0502020104020203" pitchFamily="34" charset="0"/>
                <a:cs typeface="Times New Roman"/>
              </a:rPr>
              <a:t>There may be further debate but that is not always the case</a:t>
            </a:r>
          </a:p>
          <a:p>
            <a:pPr marL="914400" lvl="1" indent="-457200"/>
            <a:endParaRPr lang="en-US" sz="15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As most legislation is introduced into the House of Representatives / Legislative Assembly, the majority government is usually able to ensure that the legislation passes all stages with relatively little difficulty</a:t>
            </a:r>
          </a:p>
          <a:p>
            <a:pPr marL="514350" indent="-457200"/>
            <a:endParaRPr lang="en-US" sz="1500">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From time to time, a party may become the government without holding a majority of seats in the lower house</a:t>
            </a:r>
            <a:r>
              <a:rPr lang="mr-IN">
                <a:latin typeface="Gill Sans MT" panose="020B0502020104020203" pitchFamily="34" charset="0"/>
                <a:cs typeface="Times New Roman"/>
              </a:rPr>
              <a:t>…</a:t>
            </a:r>
            <a:r>
              <a:rPr lang="en-AU">
                <a:latin typeface="Gill Sans MT" panose="020B0502020104020203" pitchFamily="34" charset="0"/>
                <a:cs typeface="Times New Roman"/>
              </a:rPr>
              <a:t>this situation is called a hung parliament</a:t>
            </a:r>
            <a:r>
              <a:rPr lang="mr-IN">
                <a:latin typeface="Gill Sans MT" panose="020B0502020104020203" pitchFamily="34" charset="0"/>
                <a:cs typeface="Times New Roman"/>
              </a:rPr>
              <a:t>…</a:t>
            </a:r>
            <a:r>
              <a:rPr lang="en-AU">
                <a:latin typeface="Gill Sans MT" panose="020B0502020104020203" pitchFamily="34" charset="0"/>
                <a:cs typeface="Times New Roman"/>
              </a:rPr>
              <a:t>in this case, bills can only be passed with the support of independent or minor party MPs</a:t>
            </a:r>
            <a:endParaRPr lang="en-US">
              <a:latin typeface="Gill Sans MT" panose="020B0502020104020203" pitchFamily="34" charset="0"/>
              <a:cs typeface="Times New Roman"/>
            </a:endParaRPr>
          </a:p>
        </p:txBody>
      </p:sp>
    </p:spTree>
    <p:extLst>
      <p:ext uri="{BB962C8B-B14F-4D97-AF65-F5344CB8AC3E}">
        <p14:creationId xmlns:p14="http://schemas.microsoft.com/office/powerpoint/2010/main" val="1053105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282222"/>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Presentation to the Other House</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AU">
                <a:latin typeface="Gill Sans MT" panose="020B0502020104020203" pitchFamily="34" charset="0"/>
                <a:cs typeface="Times New Roman"/>
              </a:rPr>
              <a:t>A bill that has been passed in the House of Representatives / Legislative Assembly now goes to the Senate / Legislative Council where the same steps are followed</a:t>
            </a:r>
          </a:p>
          <a:p>
            <a:pPr marL="514350" indent="-457200"/>
            <a:endParaRPr lang="en-AU">
              <a:latin typeface="Gill Sans MT" panose="020B0502020104020203" pitchFamily="34" charset="0"/>
              <a:cs typeface="Times New Roman"/>
            </a:endParaRPr>
          </a:p>
          <a:p>
            <a:pPr marL="514350" indent="-457200"/>
            <a:r>
              <a:rPr lang="en-AU">
                <a:latin typeface="Gill Sans MT" panose="020B0502020104020203" pitchFamily="34" charset="0"/>
                <a:cs typeface="Times New Roman"/>
              </a:rPr>
              <a:t>This can mean that the passage of legislation can be delayed and frustrated by upper houses that often seek amendments to the legislation before accepting it</a:t>
            </a:r>
          </a:p>
          <a:p>
            <a:pPr marL="514350" indent="-457200"/>
            <a:endParaRPr lang="en-AU">
              <a:latin typeface="Gill Sans MT" panose="020B0502020104020203" pitchFamily="34" charset="0"/>
              <a:cs typeface="Times New Roman"/>
            </a:endParaRPr>
          </a:p>
          <a:p>
            <a:pPr marL="514350" indent="-457200"/>
            <a:r>
              <a:rPr lang="en-AU">
                <a:latin typeface="Gill Sans MT" panose="020B0502020104020203" pitchFamily="34" charset="0"/>
                <a:cs typeface="Times New Roman"/>
              </a:rPr>
              <a:t>Senate referral: The Senate may refer the text of the bill to a Senate committee for inquiry this can happen while the bill is in the House</a:t>
            </a:r>
            <a:endParaRPr lang="en-US">
              <a:latin typeface="Gill Sans MT" panose="020B0502020104020203" pitchFamily="34" charset="0"/>
              <a:cs typeface="Times New Roman"/>
            </a:endParaRPr>
          </a:p>
        </p:txBody>
      </p:sp>
    </p:spTree>
    <p:extLst>
      <p:ext uri="{BB962C8B-B14F-4D97-AF65-F5344CB8AC3E}">
        <p14:creationId xmlns:p14="http://schemas.microsoft.com/office/powerpoint/2010/main" val="183057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king a law in the Australian Parliament - Parliamentary Education Office">
            <a:extLst>
              <a:ext uri="{FF2B5EF4-FFF2-40B4-BE49-F238E27FC236}">
                <a16:creationId xmlns:a16="http://schemas.microsoft.com/office/drawing/2014/main" id="{1DED652D-5FE7-8698-95AE-126A20798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0"/>
            <a:ext cx="80899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0E338F0-741C-CE75-287C-3B2CE4667CB6}"/>
                  </a:ext>
                </a:extLst>
              </p14:cNvPr>
              <p14:cNvContentPartPr/>
              <p14:nvPr/>
            </p14:nvContentPartPr>
            <p14:xfrm>
              <a:off x="700865" y="220509"/>
              <a:ext cx="2994480" cy="5885640"/>
            </p14:xfrm>
          </p:contentPart>
        </mc:Choice>
        <mc:Fallback xmlns="">
          <p:pic>
            <p:nvPicPr>
              <p:cNvPr id="2" name="Ink 1">
                <a:extLst>
                  <a:ext uri="{FF2B5EF4-FFF2-40B4-BE49-F238E27FC236}">
                    <a16:creationId xmlns:a16="http://schemas.microsoft.com/office/drawing/2014/main" id="{00E338F0-741C-CE75-287C-3B2CE4667CB6}"/>
                  </a:ext>
                </a:extLst>
              </p:cNvPr>
              <p:cNvPicPr/>
              <p:nvPr/>
            </p:nvPicPr>
            <p:blipFill>
              <a:blip r:embed="rId4"/>
              <a:stretch>
                <a:fillRect/>
              </a:stretch>
            </p:blipFill>
            <p:spPr>
              <a:xfrm>
                <a:off x="665225" y="184509"/>
                <a:ext cx="3066120" cy="5957280"/>
              </a:xfrm>
              <a:prstGeom prst="rect">
                <a:avLst/>
              </a:prstGeom>
            </p:spPr>
          </p:pic>
        </mc:Fallback>
      </mc:AlternateContent>
    </p:spTree>
    <p:extLst>
      <p:ext uri="{BB962C8B-B14F-4D97-AF65-F5344CB8AC3E}">
        <p14:creationId xmlns:p14="http://schemas.microsoft.com/office/powerpoint/2010/main" val="546166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282222"/>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First &amp; Second Reading</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a:latin typeface="Gill Sans MT" panose="020B0502020104020203" pitchFamily="34" charset="0"/>
                <a:cs typeface="Times New Roman"/>
              </a:rPr>
              <a:t>First Reading</a:t>
            </a:r>
          </a:p>
          <a:p>
            <a:pPr marL="914400" lvl="1" indent="-457200"/>
            <a:r>
              <a:rPr lang="en-US">
                <a:latin typeface="Gill Sans MT" panose="020B0502020104020203" pitchFamily="34" charset="0"/>
                <a:cs typeface="Times New Roman"/>
              </a:rPr>
              <a:t>The bill is introduced to the Senate</a:t>
            </a:r>
          </a:p>
          <a:p>
            <a:pPr marL="457200" lvl="1" indent="0">
              <a:buNone/>
            </a:pPr>
            <a:endParaRPr lang="en-US">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Second Reading</a:t>
            </a:r>
          </a:p>
          <a:p>
            <a:pPr marL="914400" lvl="1" indent="-457200"/>
            <a:r>
              <a:rPr lang="en-US">
                <a:latin typeface="Gill Sans MT" panose="020B0502020104020203" pitchFamily="34" charset="0"/>
                <a:cs typeface="Times New Roman"/>
              </a:rPr>
              <a:t>Senators debate and vote on the main idea of the bill</a:t>
            </a:r>
          </a:p>
          <a:p>
            <a:pPr marL="914400" lvl="1" indent="-457200"/>
            <a:endParaRPr lang="en-US">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Optional Stages</a:t>
            </a:r>
          </a:p>
          <a:p>
            <a:pPr marL="914400" lvl="1" indent="-457200"/>
            <a:r>
              <a:rPr lang="en-US">
                <a:latin typeface="Gill Sans MT" panose="020B0502020104020203" pitchFamily="34" charset="0"/>
                <a:cs typeface="Times New Roman"/>
              </a:rPr>
              <a:t>Senate committee</a:t>
            </a:r>
          </a:p>
          <a:p>
            <a:pPr marL="1314450" lvl="2" indent="-457200"/>
            <a:r>
              <a:rPr lang="en-US">
                <a:latin typeface="Gill Sans MT" panose="020B0502020104020203" pitchFamily="34" charset="0"/>
                <a:cs typeface="Times New Roman"/>
              </a:rPr>
              <a:t>Public inquiry into the bill and reporting back to the Senate</a:t>
            </a:r>
          </a:p>
          <a:p>
            <a:pPr marL="914400" lvl="1" indent="-457200"/>
            <a:r>
              <a:rPr lang="en-US">
                <a:latin typeface="Gill Sans MT" panose="020B0502020104020203" pitchFamily="34" charset="0"/>
                <a:cs typeface="Times New Roman"/>
              </a:rPr>
              <a:t>Committee of the whole</a:t>
            </a:r>
          </a:p>
          <a:p>
            <a:pPr marL="1314450" lvl="2" indent="-457200"/>
            <a:r>
              <a:rPr lang="en-US">
                <a:latin typeface="Gill Sans MT" panose="020B0502020104020203" pitchFamily="34" charset="0"/>
                <a:cs typeface="Times New Roman"/>
              </a:rPr>
              <a:t>Senators discuss the bill in detail, including any changes to the bill</a:t>
            </a:r>
          </a:p>
        </p:txBody>
      </p:sp>
    </p:spTree>
    <p:extLst>
      <p:ext uri="{BB962C8B-B14F-4D97-AF65-F5344CB8AC3E}">
        <p14:creationId xmlns:p14="http://schemas.microsoft.com/office/powerpoint/2010/main" val="3290616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149880"/>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Detailed consideration</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dirty="0">
                <a:latin typeface="Gill Sans MT" panose="020B0502020104020203" pitchFamily="34" charset="0"/>
                <a:cs typeface="Times New Roman"/>
              </a:rPr>
              <a:t>Following the second reading, or agreement to the bill in principle, each house </a:t>
            </a:r>
            <a:r>
              <a:rPr lang="en-US" b="1" dirty="0">
                <a:highlight>
                  <a:srgbClr val="FFFF00"/>
                </a:highlight>
                <a:latin typeface="Gill Sans MT" panose="020B0502020104020203" pitchFamily="34" charset="0"/>
                <a:cs typeface="Times New Roman"/>
              </a:rPr>
              <a:t>considers the bill in detail</a:t>
            </a:r>
            <a:r>
              <a:rPr lang="en-US" dirty="0">
                <a:latin typeface="Gill Sans MT" panose="020B0502020104020203" pitchFamily="34" charset="0"/>
                <a:cs typeface="Times New Roman"/>
              </a:rPr>
              <a:t>, although this stage is often dispensed with, by agreement, in the House of Representatives</a:t>
            </a:r>
          </a:p>
          <a:p>
            <a:pPr marL="514350" indent="-457200"/>
            <a:r>
              <a:rPr lang="en-US" dirty="0">
                <a:latin typeface="Gill Sans MT" panose="020B0502020104020203" pitchFamily="34" charset="0"/>
                <a:cs typeface="Times New Roman"/>
              </a:rPr>
              <a:t>In the </a:t>
            </a:r>
            <a:r>
              <a:rPr lang="en-US" b="1" dirty="0">
                <a:highlight>
                  <a:srgbClr val="FFFF00"/>
                </a:highlight>
                <a:latin typeface="Gill Sans MT" panose="020B0502020104020203" pitchFamily="34" charset="0"/>
                <a:cs typeface="Times New Roman"/>
              </a:rPr>
              <a:t>Senate</a:t>
            </a:r>
            <a:r>
              <a:rPr lang="en-US" dirty="0">
                <a:latin typeface="Gill Sans MT" panose="020B0502020104020203" pitchFamily="34" charset="0"/>
                <a:cs typeface="Times New Roman"/>
              </a:rPr>
              <a:t>, this stage is called </a:t>
            </a:r>
            <a:r>
              <a:rPr lang="en-US" b="1" dirty="0">
                <a:highlight>
                  <a:srgbClr val="FFFF00"/>
                </a:highlight>
                <a:latin typeface="Gill Sans MT" panose="020B0502020104020203" pitchFamily="34" charset="0"/>
                <a:cs typeface="Times New Roman"/>
              </a:rPr>
              <a:t>committee of the whole</a:t>
            </a:r>
          </a:p>
          <a:p>
            <a:pPr marL="514350" indent="-457200"/>
            <a:r>
              <a:rPr lang="en-US" sz="1800" dirty="0">
                <a:highlight>
                  <a:srgbClr val="FFFF00"/>
                </a:highlight>
                <a:latin typeface="Gill Sans MT" panose="020B0502020104020203" pitchFamily="34" charset="0"/>
                <a:cs typeface="Times New Roman"/>
              </a:rPr>
              <a:t>Amendments not moved by the government have a much greater chance of success in the Senate where the government does not usually enjoy a party majority as a result of the system of voting (proportional representation )</a:t>
            </a:r>
          </a:p>
          <a:p>
            <a:pPr marL="514350" indent="-457200"/>
            <a:endParaRPr lang="en-US" sz="800" dirty="0">
              <a:latin typeface="Gill Sans MT" panose="020B0502020104020203" pitchFamily="34" charset="0"/>
              <a:cs typeface="Times New Roman"/>
            </a:endParaRPr>
          </a:p>
          <a:p>
            <a:pPr marL="514350" indent="-457200"/>
            <a:r>
              <a:rPr lang="en-US" sz="1800" dirty="0">
                <a:highlight>
                  <a:srgbClr val="FFFF00"/>
                </a:highlight>
                <a:latin typeface="Gill Sans MT" panose="020B0502020104020203" pitchFamily="34" charset="0"/>
                <a:cs typeface="Times New Roman"/>
              </a:rPr>
              <a:t>Any amendments made by the Senate MUST, however, be agreed to by the House of Representatives</a:t>
            </a:r>
          </a:p>
          <a:p>
            <a:pPr marL="514350" indent="-457200"/>
            <a:r>
              <a:rPr lang="en-US" sz="1800" dirty="0">
                <a:latin typeface="Gill Sans MT" panose="020B0502020104020203" pitchFamily="34" charset="0"/>
                <a:cs typeface="Times New Roman"/>
              </a:rPr>
              <a:t>The aim is for both houses to agree to the bill in identical terms so that it can then become law</a:t>
            </a:r>
          </a:p>
          <a:p>
            <a:pPr marL="514350" indent="-457200"/>
            <a:endParaRPr lang="en-US" dirty="0">
              <a:latin typeface="Gill Sans MT" panose="020B0502020104020203" pitchFamily="34" charset="0"/>
              <a:cs typeface="Times New Roman"/>
            </a:endParaRPr>
          </a:p>
        </p:txBody>
      </p:sp>
    </p:spTree>
    <p:extLst>
      <p:ext uri="{BB962C8B-B14F-4D97-AF65-F5344CB8AC3E}">
        <p14:creationId xmlns:p14="http://schemas.microsoft.com/office/powerpoint/2010/main" val="2495618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282222"/>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Detailed consideration</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dirty="0">
                <a:highlight>
                  <a:srgbClr val="FFFF00"/>
                </a:highlight>
                <a:latin typeface="Gill Sans MT" panose="020B0502020104020203" pitchFamily="34" charset="0"/>
                <a:cs typeface="Times New Roman"/>
              </a:rPr>
              <a:t>The House of Representatives has a second, parallel chamber, called the </a:t>
            </a:r>
            <a:r>
              <a:rPr lang="en-US" b="1" dirty="0">
                <a:highlight>
                  <a:srgbClr val="FFFF00"/>
                </a:highlight>
                <a:latin typeface="Gill Sans MT" panose="020B0502020104020203" pitchFamily="34" charset="0"/>
                <a:cs typeface="Times New Roman"/>
              </a:rPr>
              <a:t>Federation Chamber</a:t>
            </a:r>
            <a:r>
              <a:rPr lang="en-US" dirty="0">
                <a:latin typeface="Gill Sans MT" panose="020B0502020104020203" pitchFamily="34" charset="0"/>
                <a:cs typeface="Times New Roman"/>
              </a:rPr>
              <a:t>, to consider legislation and certain other types of business</a:t>
            </a:r>
          </a:p>
          <a:p>
            <a:pPr marL="514350" indent="-457200"/>
            <a:r>
              <a:rPr lang="en-US" dirty="0">
                <a:latin typeface="Gill Sans MT" panose="020B0502020104020203" pitchFamily="34" charset="0"/>
                <a:cs typeface="Times New Roman"/>
              </a:rPr>
              <a:t>The second reading debate and consideration in detail of non-controversial bills or bills over which there is agreement may occur in the Federation Chamber, presided over by the Deputy Speaker</a:t>
            </a:r>
          </a:p>
          <a:p>
            <a:pPr marL="514350" indent="-457200"/>
            <a:r>
              <a:rPr lang="en-US" dirty="0">
                <a:latin typeface="Gill Sans MT" panose="020B0502020104020203" pitchFamily="34" charset="0"/>
                <a:cs typeface="Times New Roman"/>
              </a:rPr>
              <a:t>Bills may be amended in the federation Chamber; any disagreement must be reported to the House for resolution</a:t>
            </a:r>
          </a:p>
          <a:p>
            <a:pPr marL="514350" indent="-457200"/>
            <a:r>
              <a:rPr lang="en-US" dirty="0">
                <a:latin typeface="Gill Sans MT" panose="020B0502020104020203" pitchFamily="34" charset="0"/>
                <a:cs typeface="Times New Roman"/>
              </a:rPr>
              <a:t>The process is then repeated, with appropriate variations, in the other house</a:t>
            </a:r>
          </a:p>
        </p:txBody>
      </p:sp>
    </p:spTree>
    <p:extLst>
      <p:ext uri="{BB962C8B-B14F-4D97-AF65-F5344CB8AC3E}">
        <p14:creationId xmlns:p14="http://schemas.microsoft.com/office/powerpoint/2010/main" val="2300054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167987"/>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Bills and Committees</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a:latin typeface="Gill Sans MT" panose="020B0502020104020203" pitchFamily="34" charset="0"/>
                <a:cs typeface="Times New Roman"/>
              </a:rPr>
              <a:t>The House of Representatives selection Committee and the Senate Selection of Bills Committee routinely consider whether bills should be referred to committees for inquiry and report</a:t>
            </a:r>
          </a:p>
          <a:p>
            <a:pPr marL="514350" indent="-457200"/>
            <a:endParaRPr lang="en-US">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The House Committee reports its determinations to the chamber, while the Senate Committee makes recommendations which the Senate may then adopt</a:t>
            </a:r>
          </a:p>
          <a:p>
            <a:pPr marL="514350" indent="-457200"/>
            <a:endParaRPr lang="en-US">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Bills may also be referred to committees by either chamber or by the relevant minister to House and joint committees</a:t>
            </a:r>
          </a:p>
        </p:txBody>
      </p:sp>
    </p:spTree>
    <p:extLst>
      <p:ext uri="{BB962C8B-B14F-4D97-AF65-F5344CB8AC3E}">
        <p14:creationId xmlns:p14="http://schemas.microsoft.com/office/powerpoint/2010/main" val="479578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223872"/>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House Committees</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a:latin typeface="Gill Sans MT" panose="020B0502020104020203" pitchFamily="34" charset="0"/>
                <a:cs typeface="Times New Roman"/>
              </a:rPr>
              <a:t>Parliamentary committees are one mechanism the House uses to keep a check on the activities of the Government</a:t>
            </a:r>
          </a:p>
          <a:p>
            <a:pPr marL="514350" indent="-457200"/>
            <a:endParaRPr lang="en-US">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Because they have extensive powers to call for people, including public servants, and documents to come before them, committees can thoroughly investigate questions of government administration and service delivery</a:t>
            </a:r>
          </a:p>
        </p:txBody>
      </p:sp>
    </p:spTree>
    <p:extLst>
      <p:ext uri="{BB962C8B-B14F-4D97-AF65-F5344CB8AC3E}">
        <p14:creationId xmlns:p14="http://schemas.microsoft.com/office/powerpoint/2010/main" val="143253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282222"/>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Disagreements between the houses</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a:latin typeface="Gill Sans MT" panose="020B0502020104020203" pitchFamily="34" charset="0"/>
                <a:cs typeface="Times New Roman"/>
              </a:rPr>
              <a:t>When the two houses DO NOT initially agree on the contents of a bill, it is usual for negotiations to continue</a:t>
            </a:r>
            <a:r>
              <a:rPr lang="mr-IN">
                <a:latin typeface="Gill Sans MT" panose="020B0502020104020203" pitchFamily="34" charset="0"/>
                <a:cs typeface="Times New Roman"/>
              </a:rPr>
              <a:t>…</a:t>
            </a:r>
            <a:endParaRPr lang="en-AU">
              <a:latin typeface="Gill Sans MT" panose="020B0502020104020203" pitchFamily="34" charset="0"/>
              <a:cs typeface="Times New Roman"/>
            </a:endParaRPr>
          </a:p>
          <a:p>
            <a:pPr marL="514350" indent="-457200"/>
            <a:endParaRPr lang="en-US">
              <a:latin typeface="Gill Sans MT" panose="020B0502020104020203" pitchFamily="34" charset="0"/>
              <a:cs typeface="Times New Roman"/>
            </a:endParaRPr>
          </a:p>
          <a:p>
            <a:pPr marL="514350" indent="-457200"/>
            <a:r>
              <a:rPr lang="en-US">
                <a:latin typeface="Gill Sans MT" panose="020B0502020104020203" pitchFamily="34" charset="0"/>
                <a:cs typeface="Times New Roman"/>
              </a:rPr>
              <a:t>Amendments may be made or alternative amendments proposed until acceptable compromise is reached</a:t>
            </a:r>
          </a:p>
          <a:p>
            <a:pPr marL="514350" indent="-457200"/>
            <a:endParaRPr lang="en-US">
              <a:latin typeface="Gill Sans MT" panose="020B0502020104020203" pitchFamily="34" charset="0"/>
              <a:cs typeface="Times New Roman"/>
            </a:endParaRPr>
          </a:p>
          <a:p>
            <a:pPr marL="514350" indent="-457200"/>
            <a:r>
              <a:rPr lang="en-US">
                <a:highlight>
                  <a:srgbClr val="FFFF00"/>
                </a:highlight>
                <a:latin typeface="Gill Sans MT" panose="020B0502020104020203" pitchFamily="34" charset="0"/>
                <a:cs typeface="Times New Roman"/>
              </a:rPr>
              <a:t>Very occasionally, the impasse cannot be broken and a bill is laid aside and not proceeded with</a:t>
            </a:r>
          </a:p>
          <a:p>
            <a:pPr marL="514350" indent="-457200"/>
            <a:endParaRPr lang="en-US">
              <a:latin typeface="Gill Sans MT" panose="020B0502020104020203" pitchFamily="34" charset="0"/>
              <a:cs typeface="Times New Roman"/>
            </a:endParaRPr>
          </a:p>
          <a:p>
            <a:pPr marL="514350" indent="-457200"/>
            <a:r>
              <a:rPr lang="en-US">
                <a:highlight>
                  <a:srgbClr val="FFFF00"/>
                </a:highlight>
                <a:latin typeface="Gill Sans MT" panose="020B0502020104020203" pitchFamily="34" charset="0"/>
                <a:cs typeface="Times New Roman"/>
              </a:rPr>
              <a:t>A disagreement between the two houses can trigger a simultaneous dissolution of both houses</a:t>
            </a:r>
            <a:endParaRPr lang="en-US">
              <a:latin typeface="Gill Sans MT" panose="020B0502020104020203" pitchFamily="34" charset="0"/>
              <a:cs typeface="Times New Roman"/>
            </a:endParaRPr>
          </a:p>
        </p:txBody>
      </p:sp>
    </p:spTree>
    <p:extLst>
      <p:ext uri="{BB962C8B-B14F-4D97-AF65-F5344CB8AC3E}">
        <p14:creationId xmlns:p14="http://schemas.microsoft.com/office/powerpoint/2010/main" val="397904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0188-105F-42B0-B342-48BA2CEB9E10}"/>
              </a:ext>
            </a:extLst>
          </p:cNvPr>
          <p:cNvSpPr>
            <a:spLocks noGrp="1"/>
          </p:cNvSpPr>
          <p:nvPr>
            <p:ph type="title"/>
          </p:nvPr>
        </p:nvSpPr>
        <p:spPr>
          <a:xfrm>
            <a:off x="538120" y="-121872"/>
            <a:ext cx="8229600" cy="1143000"/>
          </a:xfrm>
        </p:spPr>
        <p:txBody>
          <a:bodyPr/>
          <a:lstStyle/>
          <a:p>
            <a:r>
              <a:rPr lang="en-AU"/>
              <a:t>WHAT ARE LAWS?</a:t>
            </a:r>
          </a:p>
        </p:txBody>
      </p:sp>
      <p:sp>
        <p:nvSpPr>
          <p:cNvPr id="3" name="Content Placeholder 2">
            <a:extLst>
              <a:ext uri="{FF2B5EF4-FFF2-40B4-BE49-F238E27FC236}">
                <a16:creationId xmlns:a16="http://schemas.microsoft.com/office/drawing/2014/main" id="{ED9CB9AF-6594-49B0-8E8D-2FFA81D7F3D1}"/>
              </a:ext>
            </a:extLst>
          </p:cNvPr>
          <p:cNvSpPr>
            <a:spLocks noGrp="1"/>
          </p:cNvSpPr>
          <p:nvPr>
            <p:ph idx="1"/>
          </p:nvPr>
        </p:nvSpPr>
        <p:spPr>
          <a:xfrm>
            <a:off x="203807" y="1205208"/>
            <a:ext cx="8736386" cy="2866137"/>
          </a:xfrm>
        </p:spPr>
        <p:txBody>
          <a:bodyPr>
            <a:noAutofit/>
          </a:bodyPr>
          <a:lstStyle/>
          <a:p>
            <a:r>
              <a:rPr lang="en-AU" sz="2400"/>
              <a:t>Laws control matters of human activity (trivial to profound)</a:t>
            </a:r>
          </a:p>
          <a:p>
            <a:r>
              <a:rPr lang="en-AU" sz="2400"/>
              <a:t>Name 10 laws with person next to you (i.e. age legal to drive)</a:t>
            </a:r>
          </a:p>
          <a:p>
            <a:r>
              <a:rPr lang="en-AU" sz="2400"/>
              <a:t>The law is the most powerful social controller and regulator of all</a:t>
            </a:r>
          </a:p>
          <a:p>
            <a:r>
              <a:rPr lang="en-AU" sz="2400"/>
              <a:t>The law aims to reflect the desires of the community </a:t>
            </a:r>
          </a:p>
          <a:p>
            <a:r>
              <a:rPr lang="en-AU" sz="2400" i="1"/>
              <a:t>Why do we comply with the law?</a:t>
            </a:r>
          </a:p>
          <a:p>
            <a:r>
              <a:rPr lang="en-AU" sz="2400"/>
              <a:t>Social values:</a:t>
            </a:r>
          </a:p>
          <a:p>
            <a:pPr lvl="1"/>
            <a:r>
              <a:rPr lang="en-AU" sz="2400"/>
              <a:t>Respect for the law</a:t>
            </a:r>
          </a:p>
          <a:p>
            <a:pPr lvl="1"/>
            <a:r>
              <a:rPr lang="en-AU" sz="2400"/>
              <a:t>Respect for life (i.e. murder)</a:t>
            </a:r>
          </a:p>
          <a:p>
            <a:pPr lvl="1"/>
            <a:r>
              <a:rPr lang="en-AU" sz="2400"/>
              <a:t>Equality (UN Decl of HR)</a:t>
            </a:r>
          </a:p>
          <a:p>
            <a:pPr lvl="1"/>
            <a:r>
              <a:rPr lang="en-AU" sz="2400"/>
              <a:t>Freedom</a:t>
            </a:r>
          </a:p>
          <a:p>
            <a:pPr lvl="1"/>
            <a:r>
              <a:rPr lang="en-AU" sz="2400"/>
              <a:t>Protection of the weak</a:t>
            </a:r>
          </a:p>
        </p:txBody>
      </p:sp>
      <p:pic>
        <p:nvPicPr>
          <p:cNvPr id="1026" name="Picture 2" descr="Image result for laws australia">
            <a:extLst>
              <a:ext uri="{FF2B5EF4-FFF2-40B4-BE49-F238E27FC236}">
                <a16:creationId xmlns:a16="http://schemas.microsoft.com/office/drawing/2014/main" id="{0756FAB2-3501-4B04-A925-D4B9E05E2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951" y="3125151"/>
            <a:ext cx="4018451" cy="343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115028"/>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Disagreements between the houses</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514350" indent="-457200"/>
            <a:r>
              <a:rPr lang="en-US" dirty="0">
                <a:latin typeface="Gill Sans MT" panose="020B0502020104020203" pitchFamily="34" charset="0"/>
                <a:cs typeface="Times New Roman"/>
              </a:rPr>
              <a:t>A </a:t>
            </a:r>
            <a:r>
              <a:rPr lang="en-US" b="1" dirty="0">
                <a:highlight>
                  <a:srgbClr val="FFFF00"/>
                </a:highlight>
                <a:latin typeface="Gill Sans MT" panose="020B0502020104020203" pitchFamily="34" charset="0"/>
                <a:cs typeface="Times New Roman"/>
              </a:rPr>
              <a:t>double dissolution </a:t>
            </a:r>
            <a:r>
              <a:rPr lang="en-US" dirty="0">
                <a:latin typeface="Gill Sans MT" panose="020B0502020104020203" pitchFamily="34" charset="0"/>
                <a:cs typeface="Times New Roman"/>
              </a:rPr>
              <a:t>leads to a general election for BOTH houses</a:t>
            </a:r>
          </a:p>
          <a:p>
            <a:pPr marL="514350" indent="-457200"/>
            <a:endParaRPr lang="en-US" sz="1000" dirty="0">
              <a:latin typeface="Gill Sans MT" panose="020B0502020104020203" pitchFamily="34" charset="0"/>
              <a:cs typeface="Times New Roman"/>
            </a:endParaRPr>
          </a:p>
          <a:p>
            <a:pPr marL="914400" lvl="1" indent="-457200"/>
            <a:r>
              <a:rPr lang="en-US" dirty="0">
                <a:latin typeface="Gill Sans MT" panose="020B0502020104020203" pitchFamily="34" charset="0"/>
                <a:cs typeface="Times New Roman"/>
              </a:rPr>
              <a:t>The most recent double dissolution was in 2016 when the two houses could not agree on several Industrial Relations bills</a:t>
            </a:r>
          </a:p>
          <a:p>
            <a:pPr marL="914400" lvl="1" indent="-457200"/>
            <a:endParaRPr lang="en-US" sz="1100" dirty="0">
              <a:latin typeface="Gill Sans MT" panose="020B0502020104020203" pitchFamily="34" charset="0"/>
              <a:cs typeface="Times New Roman"/>
            </a:endParaRPr>
          </a:p>
          <a:p>
            <a:pPr marL="914400" lvl="1" indent="-457200"/>
            <a:r>
              <a:rPr lang="en-US" dirty="0">
                <a:latin typeface="Gill Sans MT" panose="020B0502020104020203" pitchFamily="34" charset="0"/>
                <a:cs typeface="Times New Roman"/>
              </a:rPr>
              <a:t>The conditions to be satisfied for a double dissolution are set out in section 57 of the Constitution</a:t>
            </a:r>
          </a:p>
          <a:p>
            <a:pPr marL="914400" lvl="1" indent="-457200"/>
            <a:endParaRPr lang="en-US" sz="1100" dirty="0">
              <a:latin typeface="Gill Sans MT" panose="020B0502020104020203" pitchFamily="34" charset="0"/>
              <a:cs typeface="Times New Roman"/>
            </a:endParaRPr>
          </a:p>
          <a:p>
            <a:pPr marL="1314450" lvl="2" indent="-457200"/>
            <a:r>
              <a:rPr lang="en-US" dirty="0">
                <a:latin typeface="Gill Sans MT" panose="020B0502020104020203" pitchFamily="34" charset="0"/>
                <a:cs typeface="Times New Roman"/>
              </a:rPr>
              <a:t>Briefly</a:t>
            </a:r>
            <a:r>
              <a:rPr lang="mr-IN" dirty="0">
                <a:latin typeface="Gill Sans MT" panose="020B0502020104020203" pitchFamily="34" charset="0"/>
                <a:cs typeface="Times New Roman"/>
              </a:rPr>
              <a:t>…</a:t>
            </a:r>
            <a:r>
              <a:rPr lang="en-AU" dirty="0">
                <a:latin typeface="Gill Sans MT" panose="020B0502020104020203" pitchFamily="34" charset="0"/>
                <a:cs typeface="Times New Roman"/>
              </a:rPr>
              <a:t>if the senate fails to pass a bill agreed to by the House of Representatives and, after a minimum of three months has elapsed, again fails to pass the same bill to which the House of Representatives has again agreed, the Prime Minister may advise the Governor-General to dissolve both Houses of Parliament</a:t>
            </a:r>
          </a:p>
          <a:p>
            <a:pPr marL="1314450" lvl="2" indent="-457200"/>
            <a:r>
              <a:rPr lang="en-AU" dirty="0">
                <a:latin typeface="Gill Sans MT" panose="020B0502020104020203" pitchFamily="34" charset="0"/>
                <a:cs typeface="Times New Roman"/>
              </a:rPr>
              <a:t>IF, after the general election, the same bill is again passed by the House of Representatives but fails to pass the Senate, a joint sitting of both Houses may be held</a:t>
            </a:r>
            <a:endParaRPr lang="en-AU" sz="1000" dirty="0">
              <a:latin typeface="Gill Sans MT" panose="020B0502020104020203" pitchFamily="34" charset="0"/>
              <a:cs typeface="Times New Roman"/>
            </a:endParaRPr>
          </a:p>
          <a:p>
            <a:pPr marL="514350" indent="-457200"/>
            <a:r>
              <a:rPr lang="en-AU" dirty="0">
                <a:latin typeface="Gill Sans MT" panose="020B0502020104020203" pitchFamily="34" charset="0"/>
                <a:cs typeface="Times New Roman"/>
              </a:rPr>
              <a:t>Note: There has been only one joint sitting of this kind since 1901 = in 1974, six bills triggered a double dissolution and were considered at a joint sitting on 6 and 7 August 1974</a:t>
            </a:r>
          </a:p>
          <a:p>
            <a:pPr marL="914400" lvl="1" indent="-457200"/>
            <a:r>
              <a:rPr lang="en-AU" dirty="0">
                <a:latin typeface="Gill Sans MT" panose="020B0502020104020203" pitchFamily="34" charset="0"/>
                <a:cs typeface="Times New Roman"/>
              </a:rPr>
              <a:t>On that occasion, the government’s majority in the House of Representatives was sufficient to compensate for its lack of a majority in the senate and the bills were passed by both Houses sitting as one</a:t>
            </a:r>
          </a:p>
          <a:p>
            <a:pPr marL="514350" indent="-457200"/>
            <a:endParaRPr lang="en-US" dirty="0">
              <a:latin typeface="Gill Sans MT" panose="020B0502020104020203" pitchFamily="34" charset="0"/>
              <a:cs typeface="Times New Roman"/>
            </a:endParaRPr>
          </a:p>
        </p:txBody>
      </p:sp>
    </p:spTree>
    <p:extLst>
      <p:ext uri="{BB962C8B-B14F-4D97-AF65-F5344CB8AC3E}">
        <p14:creationId xmlns:p14="http://schemas.microsoft.com/office/powerpoint/2010/main" val="1235788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5" y="282222"/>
            <a:ext cx="5937755" cy="1188720"/>
          </a:xfrm>
        </p:spPr>
        <p:style>
          <a:lnRef idx="2">
            <a:schemeClr val="dk1"/>
          </a:lnRef>
          <a:fillRef idx="1">
            <a:schemeClr val="lt1"/>
          </a:fillRef>
          <a:effectRef idx="0">
            <a:schemeClr val="dk1"/>
          </a:effectRef>
          <a:fontRef idx="minor">
            <a:schemeClr val="dk1"/>
          </a:fontRef>
        </p:style>
        <p:txBody>
          <a:bodyPr/>
          <a:lstStyle/>
          <a:p>
            <a:r>
              <a:rPr lang="en-US">
                <a:latin typeface="Gill Sans MT" panose="020B0502020104020203" pitchFamily="34" charset="0"/>
                <a:cs typeface="Times New Roman"/>
              </a:rPr>
              <a:t>Royal Assent &amp; Proclamation</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514350" indent="-457200"/>
            <a:r>
              <a:rPr lang="en-AU">
                <a:latin typeface="Gill Sans MT" panose="020B0502020104020203" pitchFamily="34" charset="0"/>
                <a:cs typeface="Times New Roman"/>
              </a:rPr>
              <a:t>One of the final stages in the legislative process is assent to a bill by the Governor-General on behalf of the Queen</a:t>
            </a:r>
          </a:p>
          <a:p>
            <a:pPr marL="514350" indent="-457200"/>
            <a:endParaRPr lang="en-AU">
              <a:latin typeface="Gill Sans MT" panose="020B0502020104020203" pitchFamily="34" charset="0"/>
              <a:cs typeface="Times New Roman"/>
            </a:endParaRPr>
          </a:p>
          <a:p>
            <a:pPr marL="514350" indent="-457200"/>
            <a:r>
              <a:rPr lang="en-AU">
                <a:latin typeface="Gill Sans MT" panose="020B0502020104020203" pitchFamily="34" charset="0"/>
                <a:cs typeface="Times New Roman"/>
              </a:rPr>
              <a:t>Under the Constitution, the Governor-General may assent to a bill or without assent, but in practice a bill passed by both houses is always assented to</a:t>
            </a:r>
          </a:p>
          <a:p>
            <a:pPr marL="514350" indent="-457200"/>
            <a:endParaRPr lang="en-AU">
              <a:latin typeface="Gill Sans MT" panose="020B0502020104020203" pitchFamily="34" charset="0"/>
              <a:cs typeface="Times New Roman"/>
            </a:endParaRPr>
          </a:p>
          <a:p>
            <a:pPr marL="514350" indent="-457200"/>
            <a:r>
              <a:rPr lang="en-AU">
                <a:latin typeface="Gill Sans MT" panose="020B0502020104020203" pitchFamily="34" charset="0"/>
                <a:cs typeface="Times New Roman"/>
              </a:rPr>
              <a:t>The Governor-General may also propose amendments to bills, but these must be returned to the houses for their agreement</a:t>
            </a:r>
          </a:p>
          <a:p>
            <a:pPr marL="514350" indent="-457200"/>
            <a:r>
              <a:rPr lang="en-AU">
                <a:latin typeface="Gill Sans MT" panose="020B0502020104020203" pitchFamily="34" charset="0"/>
                <a:cs typeface="Times New Roman"/>
              </a:rPr>
              <a:t>If the houses do not agree, the bill is submitted again for assent in its original form</a:t>
            </a:r>
          </a:p>
          <a:p>
            <a:pPr marL="514350" indent="-457200"/>
            <a:endParaRPr lang="en-AU">
              <a:latin typeface="Gill Sans MT" panose="020B0502020104020203" pitchFamily="34" charset="0"/>
              <a:cs typeface="Times New Roman"/>
            </a:endParaRPr>
          </a:p>
          <a:p>
            <a:pPr marL="514350" indent="-457200"/>
            <a:r>
              <a:rPr lang="en-AU">
                <a:latin typeface="Gill Sans MT" panose="020B0502020104020203" pitchFamily="34" charset="0"/>
                <a:cs typeface="Times New Roman"/>
              </a:rPr>
              <a:t>This kind of amendment is usually confined to minor drafting errors discovered only after the bill has passed both houses</a:t>
            </a:r>
          </a:p>
          <a:p>
            <a:pPr marL="514350" indent="-457200"/>
            <a:endParaRPr lang="en-AU">
              <a:latin typeface="Gill Sans MT" panose="020B0502020104020203" pitchFamily="34" charset="0"/>
              <a:cs typeface="Times New Roman"/>
            </a:endParaRPr>
          </a:p>
          <a:p>
            <a:pPr marL="514350" indent="-457200"/>
            <a:r>
              <a:rPr lang="en-AU" b="1">
                <a:latin typeface="Gill Sans MT" panose="020B0502020104020203" pitchFamily="34" charset="0"/>
                <a:cs typeface="Times New Roman"/>
              </a:rPr>
              <a:t>Once assented to, a bill becomes an Act of Parliament </a:t>
            </a:r>
            <a:r>
              <a:rPr lang="en-AU">
                <a:latin typeface="Gill Sans MT" panose="020B0502020104020203" pitchFamily="34" charset="0"/>
                <a:cs typeface="Times New Roman"/>
              </a:rPr>
              <a:t>and is given an Act number</a:t>
            </a:r>
          </a:p>
        </p:txBody>
      </p:sp>
    </p:spTree>
    <p:extLst>
      <p:ext uri="{BB962C8B-B14F-4D97-AF65-F5344CB8AC3E}">
        <p14:creationId xmlns:p14="http://schemas.microsoft.com/office/powerpoint/2010/main" val="2750513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king a law in the Australian Parliament - Parliamentary Education Office">
            <a:extLst>
              <a:ext uri="{FF2B5EF4-FFF2-40B4-BE49-F238E27FC236}">
                <a16:creationId xmlns:a16="http://schemas.microsoft.com/office/drawing/2014/main" id="{07515A37-516C-811D-87F5-D3AB311B0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0"/>
            <a:ext cx="8089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25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473" y="254159"/>
            <a:ext cx="5937755" cy="1188720"/>
          </a:xfrm>
        </p:spPr>
        <p:style>
          <a:lnRef idx="2">
            <a:schemeClr val="dk1"/>
          </a:lnRef>
          <a:fillRef idx="1">
            <a:schemeClr val="lt1"/>
          </a:fillRef>
          <a:effectRef idx="0">
            <a:schemeClr val="dk1"/>
          </a:effectRef>
          <a:fontRef idx="minor">
            <a:schemeClr val="dk1"/>
          </a:fontRef>
        </p:style>
        <p:txBody>
          <a:bodyPr>
            <a:normAutofit/>
          </a:bodyPr>
          <a:lstStyle/>
          <a:p>
            <a:r>
              <a:rPr lang="en-US" dirty="0">
                <a:latin typeface="Gill Sans MT" panose="020B0502020104020203" pitchFamily="34" charset="0"/>
                <a:cs typeface="Times New Roman"/>
              </a:rPr>
              <a:t>Money Bills           (APPROPRIATION BILLS)</a:t>
            </a:r>
          </a:p>
        </p:txBody>
      </p:sp>
      <p:sp>
        <p:nvSpPr>
          <p:cNvPr id="3" name="Content Placeholder 2"/>
          <p:cNvSpPr>
            <a:spLocks noGrp="1"/>
          </p:cNvSpPr>
          <p:nvPr>
            <p:ph idx="1"/>
          </p:nvPr>
        </p:nvSpPr>
        <p:spPr>
          <a:xfrm>
            <a:off x="457200" y="1600200"/>
            <a:ext cx="8229600" cy="4975578"/>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AU" dirty="0">
                <a:latin typeface="Gill Sans MT" panose="020B0502020104020203" pitchFamily="34" charset="0"/>
                <a:cs typeface="Times New Roman"/>
              </a:rPr>
              <a:t>The powers of the two houses to initiate and amend bills are identical EXCEPT in relation to bills that impose taxation or appropriate money</a:t>
            </a:r>
          </a:p>
          <a:p>
            <a:pPr marL="514350" indent="-457200"/>
            <a:endParaRPr lang="en-AU" dirty="0">
              <a:latin typeface="Gill Sans MT" panose="020B0502020104020203" pitchFamily="34" charset="0"/>
              <a:cs typeface="Times New Roman"/>
            </a:endParaRPr>
          </a:p>
          <a:p>
            <a:pPr marL="914400" lvl="1" indent="-457200"/>
            <a:r>
              <a:rPr lang="en-AU" b="1" dirty="0">
                <a:latin typeface="Gill Sans MT" panose="020B0502020104020203" pitchFamily="34" charset="0"/>
                <a:cs typeface="Times New Roman"/>
              </a:rPr>
              <a:t>Section 53 </a:t>
            </a:r>
            <a:r>
              <a:rPr lang="en-AU" dirty="0">
                <a:latin typeface="Gill Sans MT" panose="020B0502020104020203" pitchFamily="34" charset="0"/>
                <a:cs typeface="Times New Roman"/>
              </a:rPr>
              <a:t>of the Constitution provides that such bills may originate ONLY in the House of Representatives</a:t>
            </a:r>
          </a:p>
          <a:p>
            <a:pPr marL="514350" indent="-457200"/>
            <a:endParaRPr lang="en-AU" dirty="0">
              <a:latin typeface="Gill Sans MT" panose="020B0502020104020203" pitchFamily="34" charset="0"/>
              <a:cs typeface="Times New Roman"/>
            </a:endParaRPr>
          </a:p>
          <a:p>
            <a:pPr marL="914400" lvl="1" indent="-457200"/>
            <a:r>
              <a:rPr lang="en-AU" dirty="0">
                <a:latin typeface="Gill Sans MT" panose="020B0502020104020203" pitchFamily="34" charset="0"/>
                <a:cs typeface="Times New Roman"/>
              </a:rPr>
              <a:t>Bills which impose taxation or appropriate money for the ordinary annual services of government may not be amended by the Senate</a:t>
            </a:r>
          </a:p>
          <a:p>
            <a:pPr marL="514350" indent="-457200"/>
            <a:endParaRPr lang="en-AU" dirty="0">
              <a:latin typeface="Gill Sans MT" panose="020B0502020104020203" pitchFamily="34" charset="0"/>
              <a:cs typeface="Times New Roman"/>
            </a:endParaRPr>
          </a:p>
          <a:p>
            <a:pPr marL="914400" lvl="1" indent="-457200"/>
            <a:r>
              <a:rPr lang="en-AU" dirty="0">
                <a:latin typeface="Gill Sans MT" panose="020B0502020104020203" pitchFamily="34" charset="0"/>
                <a:cs typeface="Times New Roman"/>
              </a:rPr>
              <a:t>Thus if the senate wishes to amend such a bill, it must request the House of Representatives to make the amendment</a:t>
            </a:r>
          </a:p>
          <a:p>
            <a:pPr marL="514350" indent="-457200"/>
            <a:endParaRPr lang="en-AU" dirty="0">
              <a:latin typeface="Gill Sans MT" panose="020B0502020104020203" pitchFamily="34" charset="0"/>
              <a:cs typeface="Times New Roman"/>
            </a:endParaRPr>
          </a:p>
          <a:p>
            <a:pPr marL="914400" lvl="1" indent="-457200"/>
            <a:r>
              <a:rPr lang="en-AU" dirty="0">
                <a:latin typeface="Gill Sans MT" panose="020B0502020104020203" pitchFamily="34" charset="0"/>
                <a:cs typeface="Times New Roman"/>
              </a:rPr>
              <a:t>When this occurs, the bill is not read a third time in the Senate until the House advises it has made the quested amendment or, in the case of the House declining to make the amendment, until agreement between the houses has been reached</a:t>
            </a:r>
          </a:p>
        </p:txBody>
      </p:sp>
      <p:pic>
        <p:nvPicPr>
          <p:cNvPr id="4" name="Picture 3" descr="Money_bill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68199" y="377126"/>
            <a:ext cx="1350775" cy="942786"/>
          </a:xfrm>
          <a:prstGeom prst="rect">
            <a:avLst/>
          </a:prstGeom>
        </p:spPr>
      </p:pic>
      <p:pic>
        <p:nvPicPr>
          <p:cNvPr id="5" name="Picture 4" descr="Money_bill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226" y="335598"/>
            <a:ext cx="1350775" cy="942786"/>
          </a:xfrm>
          <a:prstGeom prst="rect">
            <a:avLst/>
          </a:prstGeom>
        </p:spPr>
      </p:pic>
    </p:spTree>
    <p:extLst>
      <p:ext uri="{BB962C8B-B14F-4D97-AF65-F5344CB8AC3E}">
        <p14:creationId xmlns:p14="http://schemas.microsoft.com/office/powerpoint/2010/main" val="2676957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gress of Legislation.jpg"/>
          <p:cNvPicPr>
            <a:picLocks noChangeAspect="1"/>
          </p:cNvPicPr>
          <p:nvPr/>
        </p:nvPicPr>
        <p:blipFill rotWithShape="1">
          <a:blip r:embed="rId2">
            <a:extLst>
              <a:ext uri="{28A0092B-C50C-407E-A947-70E740481C1C}">
                <a14:useLocalDpi xmlns:a14="http://schemas.microsoft.com/office/drawing/2010/main" val="0"/>
              </a:ext>
            </a:extLst>
          </a:blip>
          <a:srcRect b="10370"/>
          <a:stretch/>
        </p:blipFill>
        <p:spPr>
          <a:xfrm>
            <a:off x="1158240" y="-1"/>
            <a:ext cx="6959600" cy="6866029"/>
          </a:xfrm>
          <a:prstGeom prst="rect">
            <a:avLst/>
          </a:prstGeom>
          <a:ln w="12700" cap="sq" cmpd="sng">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2068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EF24-DA30-49FC-853D-1193501AFE74}"/>
              </a:ext>
            </a:extLst>
          </p:cNvPr>
          <p:cNvSpPr>
            <a:spLocks noGrp="1"/>
          </p:cNvSpPr>
          <p:nvPr>
            <p:ph type="title"/>
          </p:nvPr>
        </p:nvSpPr>
        <p:spPr/>
        <p:txBody>
          <a:bodyPr>
            <a:normAutofit/>
          </a:bodyPr>
          <a:lstStyle/>
          <a:p>
            <a:pPr algn="ctr"/>
            <a:r>
              <a:rPr lang="en-AU" sz="4050" b="1"/>
              <a:t>Summary </a:t>
            </a:r>
          </a:p>
        </p:txBody>
      </p:sp>
      <p:pic>
        <p:nvPicPr>
          <p:cNvPr id="4" name="Online Media 3">
            <a:hlinkClick r:id="" action="ppaction://media"/>
            <a:extLst>
              <a:ext uri="{FF2B5EF4-FFF2-40B4-BE49-F238E27FC236}">
                <a16:creationId xmlns:a16="http://schemas.microsoft.com/office/drawing/2014/main" id="{3A5BE045-BF86-4D65-9722-BD2D54B7FB69}"/>
              </a:ext>
            </a:extLst>
          </p:cNvPr>
          <p:cNvPicPr>
            <a:picLocks noGrp="1" noRot="1" noChangeAspect="1"/>
          </p:cNvPicPr>
          <p:nvPr>
            <p:ph idx="1"/>
            <a:videoFile r:link="rId1"/>
          </p:nvPr>
        </p:nvPicPr>
        <p:blipFill>
          <a:blip r:embed="rId3"/>
          <a:stretch>
            <a:fillRect/>
          </a:stretch>
        </p:blipFill>
        <p:spPr>
          <a:xfrm>
            <a:off x="2506663" y="3025775"/>
            <a:ext cx="4137025" cy="2327275"/>
          </a:xfrm>
          <a:prstGeom prst="rect">
            <a:avLst/>
          </a:prstGeom>
        </p:spPr>
      </p:pic>
    </p:spTree>
    <p:extLst>
      <p:ext uri="{BB962C8B-B14F-4D97-AF65-F5344CB8AC3E}">
        <p14:creationId xmlns:p14="http://schemas.microsoft.com/office/powerpoint/2010/main" val="534912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B70D-95E4-4787-A2CF-1238E48B0427}"/>
              </a:ext>
            </a:extLst>
          </p:cNvPr>
          <p:cNvSpPr>
            <a:spLocks noGrp="1"/>
          </p:cNvSpPr>
          <p:nvPr>
            <p:ph type="title"/>
          </p:nvPr>
        </p:nvSpPr>
        <p:spPr/>
        <p:txBody>
          <a:bodyPr/>
          <a:lstStyle/>
          <a:p>
            <a:r>
              <a:rPr lang="en-AU"/>
              <a:t>SYLLABUS DOT POINT</a:t>
            </a:r>
            <a:br>
              <a:rPr lang="en-AU"/>
            </a:br>
            <a:r>
              <a:rPr lang="en-AU" sz="1800"/>
              <a:t>(EXAMINABLE MATERIAL)</a:t>
            </a:r>
            <a:endParaRPr lang="en-AU"/>
          </a:p>
        </p:txBody>
      </p:sp>
      <p:sp>
        <p:nvSpPr>
          <p:cNvPr id="3" name="Content Placeholder 2">
            <a:extLst>
              <a:ext uri="{FF2B5EF4-FFF2-40B4-BE49-F238E27FC236}">
                <a16:creationId xmlns:a16="http://schemas.microsoft.com/office/drawing/2014/main" id="{D379F18A-0B98-44C7-AEFF-C0BEE4DE5E9B}"/>
              </a:ext>
            </a:extLst>
          </p:cNvPr>
          <p:cNvSpPr>
            <a:spLocks noGrp="1"/>
          </p:cNvSpPr>
          <p:nvPr>
            <p:ph idx="1"/>
          </p:nvPr>
        </p:nvSpPr>
        <p:spPr/>
        <p:txBody>
          <a:bodyPr>
            <a:normAutofit/>
          </a:bodyPr>
          <a:lstStyle/>
          <a:p>
            <a:r>
              <a:rPr lang="en-US" sz="2800">
                <a:highlight>
                  <a:srgbClr val="FFFF00"/>
                </a:highlight>
              </a:rPr>
              <a:t>Types of law </a:t>
            </a:r>
            <a:r>
              <a:rPr lang="en-US" sz="2800"/>
              <a:t>made by </a:t>
            </a:r>
            <a:r>
              <a:rPr lang="en-US" sz="2800">
                <a:highlight>
                  <a:srgbClr val="FFFF00"/>
                </a:highlight>
              </a:rPr>
              <a:t>parliament</a:t>
            </a:r>
            <a:r>
              <a:rPr lang="en-US" sz="2800"/>
              <a:t> and </a:t>
            </a:r>
            <a:r>
              <a:rPr lang="en-US" sz="2800">
                <a:highlight>
                  <a:srgbClr val="FFFF00"/>
                </a:highlight>
              </a:rPr>
              <a:t>subordinate authorities </a:t>
            </a:r>
          </a:p>
          <a:p>
            <a:r>
              <a:rPr lang="en-US" sz="2800">
                <a:highlight>
                  <a:srgbClr val="FFFF00"/>
                </a:highlight>
              </a:rPr>
              <a:t>Legislative process </a:t>
            </a:r>
            <a:r>
              <a:rPr lang="en-US" sz="2800"/>
              <a:t>and the Commonwealth level</a:t>
            </a:r>
            <a:endParaRPr lang="en-AU" sz="280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 name="Ink 3">
                <a:extLst>
                  <a:ext uri="{FF2B5EF4-FFF2-40B4-BE49-F238E27FC236}">
                    <a16:creationId xmlns:a16="http://schemas.microsoft.com/office/drawing/2014/main" id="{8E653216-40E8-8262-7600-3EF8C696FC1F}"/>
                  </a:ext>
                </a:extLst>
              </p14:cNvPr>
              <p14:cNvContentPartPr/>
              <p14:nvPr/>
            </p14:nvContentPartPr>
            <p14:xfrm>
              <a:off x="5005945" y="2742669"/>
              <a:ext cx="1863360" cy="390240"/>
            </p14:xfrm>
          </p:contentPart>
        </mc:Choice>
        <mc:Fallback xmlns="">
          <p:pic>
            <p:nvPicPr>
              <p:cNvPr id="4" name="Ink 3">
                <a:extLst>
                  <a:ext uri="{FF2B5EF4-FFF2-40B4-BE49-F238E27FC236}">
                    <a16:creationId xmlns:a16="http://schemas.microsoft.com/office/drawing/2014/main" id="{8E653216-40E8-8262-7600-3EF8C696FC1F}"/>
                  </a:ext>
                </a:extLst>
              </p:cNvPr>
              <p:cNvPicPr/>
              <p:nvPr/>
            </p:nvPicPr>
            <p:blipFill>
              <a:blip r:embed="rId3"/>
              <a:stretch>
                <a:fillRect/>
              </a:stretch>
            </p:blipFill>
            <p:spPr>
              <a:xfrm>
                <a:off x="4988305" y="2724669"/>
                <a:ext cx="1899000" cy="42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6" name="Ink 5">
                <a:extLst>
                  <a:ext uri="{FF2B5EF4-FFF2-40B4-BE49-F238E27FC236}">
                    <a16:creationId xmlns:a16="http://schemas.microsoft.com/office/drawing/2014/main" id="{12B57EE8-7A53-7920-363C-1F503DC5BA94}"/>
                  </a:ext>
                </a:extLst>
              </p14:cNvPr>
              <p14:cNvContentPartPr/>
              <p14:nvPr/>
            </p14:nvContentPartPr>
            <p14:xfrm>
              <a:off x="1642825" y="3684789"/>
              <a:ext cx="5097960" cy="668520"/>
            </p14:xfrm>
          </p:contentPart>
        </mc:Choice>
        <mc:Fallback xmlns="">
          <p:pic>
            <p:nvPicPr>
              <p:cNvPr id="6" name="Ink 5">
                <a:extLst>
                  <a:ext uri="{FF2B5EF4-FFF2-40B4-BE49-F238E27FC236}">
                    <a16:creationId xmlns:a16="http://schemas.microsoft.com/office/drawing/2014/main" id="{12B57EE8-7A53-7920-363C-1F503DC5BA94}"/>
                  </a:ext>
                </a:extLst>
              </p:cNvPr>
              <p:cNvPicPr/>
              <p:nvPr/>
            </p:nvPicPr>
            <p:blipFill>
              <a:blip r:embed="rId5"/>
              <a:stretch>
                <a:fillRect/>
              </a:stretch>
            </p:blipFill>
            <p:spPr>
              <a:xfrm>
                <a:off x="1579825" y="3621789"/>
                <a:ext cx="5223600" cy="794160"/>
              </a:xfrm>
              <a:prstGeom prst="rect">
                <a:avLst/>
              </a:prstGeom>
            </p:spPr>
          </p:pic>
        </mc:Fallback>
      </mc:AlternateContent>
    </p:spTree>
    <p:extLst>
      <p:ext uri="{BB962C8B-B14F-4D97-AF65-F5344CB8AC3E}">
        <p14:creationId xmlns:p14="http://schemas.microsoft.com/office/powerpoint/2010/main" val="1658650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89A6-CA48-4F94-9090-191214C2AFFA}"/>
              </a:ext>
            </a:extLst>
          </p:cNvPr>
          <p:cNvSpPr>
            <a:spLocks noGrp="1"/>
          </p:cNvSpPr>
          <p:nvPr>
            <p:ph type="title"/>
          </p:nvPr>
        </p:nvSpPr>
        <p:spPr>
          <a:xfrm>
            <a:off x="1603122" y="155488"/>
            <a:ext cx="5937755" cy="1188720"/>
          </a:xfrm>
        </p:spPr>
        <p:txBody>
          <a:bodyPr/>
          <a:lstStyle/>
          <a:p>
            <a:r>
              <a:rPr lang="en-AU"/>
              <a:t>3. COMMON LAW</a:t>
            </a:r>
          </a:p>
        </p:txBody>
      </p:sp>
      <p:sp>
        <p:nvSpPr>
          <p:cNvPr id="3" name="Content Placeholder 2">
            <a:extLst>
              <a:ext uri="{FF2B5EF4-FFF2-40B4-BE49-F238E27FC236}">
                <a16:creationId xmlns:a16="http://schemas.microsoft.com/office/drawing/2014/main" id="{C96E635B-1EF6-4950-81A5-C1B30DB3FBB4}"/>
              </a:ext>
            </a:extLst>
          </p:cNvPr>
          <p:cNvSpPr>
            <a:spLocks noGrp="1"/>
          </p:cNvSpPr>
          <p:nvPr>
            <p:ph idx="1"/>
          </p:nvPr>
        </p:nvSpPr>
        <p:spPr>
          <a:xfrm>
            <a:off x="80920" y="1448516"/>
            <a:ext cx="6287512" cy="5340702"/>
          </a:xfrm>
        </p:spPr>
        <p:txBody>
          <a:bodyPr>
            <a:normAutofit/>
          </a:bodyPr>
          <a:lstStyle/>
          <a:p>
            <a:r>
              <a:rPr lang="en-AU" dirty="0"/>
              <a:t>Common law = </a:t>
            </a:r>
            <a:r>
              <a:rPr lang="en-AU" b="1" dirty="0"/>
              <a:t>judge made law</a:t>
            </a:r>
          </a:p>
          <a:p>
            <a:r>
              <a:rPr lang="en-AU" dirty="0"/>
              <a:t>Courts make decisions on cases that come before them, it generally involved 2 parties who are in dispute about the meaning of law and how it should apply to them.</a:t>
            </a:r>
          </a:p>
          <a:p>
            <a:r>
              <a:rPr lang="en-AU" dirty="0"/>
              <a:t>Courts resolve disputes by adjudicating:</a:t>
            </a:r>
          </a:p>
          <a:p>
            <a:pPr lvl="1"/>
            <a:r>
              <a:rPr lang="en-AU" b="1" dirty="0"/>
              <a:t>The specific facts </a:t>
            </a:r>
            <a:r>
              <a:rPr lang="en-AU" dirty="0"/>
              <a:t>of the case (the evidence)</a:t>
            </a:r>
          </a:p>
          <a:p>
            <a:pPr lvl="1"/>
            <a:r>
              <a:rPr lang="en-AU" b="1" dirty="0"/>
              <a:t>The law </a:t>
            </a:r>
            <a:r>
              <a:rPr lang="en-AU" dirty="0"/>
              <a:t>which applies in the particular case</a:t>
            </a:r>
          </a:p>
          <a:p>
            <a:r>
              <a:rPr lang="en-AU" dirty="0"/>
              <a:t>In most cases there will be existing law that applies to the case</a:t>
            </a:r>
          </a:p>
          <a:p>
            <a:r>
              <a:rPr lang="en-AU" dirty="0"/>
              <a:t>However, in cases where no law exists, </a:t>
            </a:r>
            <a:r>
              <a:rPr lang="en-AU" b="1" dirty="0">
                <a:highlight>
                  <a:srgbClr val="FFFF00"/>
                </a:highlight>
              </a:rPr>
              <a:t>courts can create new common law </a:t>
            </a:r>
            <a:r>
              <a:rPr lang="en-AU" dirty="0"/>
              <a:t>to close the gap in the law.</a:t>
            </a:r>
          </a:p>
          <a:p>
            <a:pPr marL="0" indent="0">
              <a:buNone/>
            </a:pPr>
            <a:r>
              <a:rPr lang="en-AU" dirty="0"/>
              <a:t>Note: if Parliament is unhappy with this law or how courts interpret laws, they can pass </a:t>
            </a:r>
            <a:r>
              <a:rPr lang="en-AU" b="1" dirty="0"/>
              <a:t>an Act to </a:t>
            </a:r>
            <a:r>
              <a:rPr lang="en-AU" b="1" dirty="0">
                <a:highlight>
                  <a:srgbClr val="FFFF00"/>
                </a:highlight>
              </a:rPr>
              <a:t>abrogate</a:t>
            </a:r>
            <a:r>
              <a:rPr lang="en-AU" b="1" dirty="0"/>
              <a:t> (override) </a:t>
            </a:r>
            <a:r>
              <a:rPr lang="en-AU" dirty="0"/>
              <a:t>a courts decision.</a:t>
            </a:r>
          </a:p>
          <a:p>
            <a:pPr marL="0" indent="0">
              <a:buNone/>
            </a:pPr>
            <a:r>
              <a:rPr lang="en-AU" b="1" dirty="0"/>
              <a:t>Parliament = superior to courts</a:t>
            </a:r>
          </a:p>
          <a:p>
            <a:pPr marL="0" indent="0">
              <a:buNone/>
            </a:pPr>
            <a:r>
              <a:rPr lang="en-AU" i="1" dirty="0"/>
              <a:t>Read page 111</a:t>
            </a:r>
          </a:p>
        </p:txBody>
      </p:sp>
      <p:pic>
        <p:nvPicPr>
          <p:cNvPr id="1026" name="Picture 2" descr="Image result for common law">
            <a:extLst>
              <a:ext uri="{FF2B5EF4-FFF2-40B4-BE49-F238E27FC236}">
                <a16:creationId xmlns:a16="http://schemas.microsoft.com/office/drawing/2014/main" id="{34D679D0-4A84-44D1-A868-0E4D4C450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839" y="2545956"/>
            <a:ext cx="2946851" cy="221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11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norrie creation of 3rd sex cartoon australia">
            <a:extLst>
              <a:ext uri="{FF2B5EF4-FFF2-40B4-BE49-F238E27FC236}">
                <a16:creationId xmlns:a16="http://schemas.microsoft.com/office/drawing/2014/main" id="{BF7F4DCF-F184-4D4E-A3FC-4AABC703C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85" r="24084" b="-1"/>
          <a:stretch/>
        </p:blipFill>
        <p:spPr bwMode="auto">
          <a:xfrm>
            <a:off x="5650991" y="857257"/>
            <a:ext cx="3493009" cy="51434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ACEF35-9A6F-46E3-A1F2-B2BCA8C84975}"/>
              </a:ext>
            </a:extLst>
          </p:cNvPr>
          <p:cNvSpPr>
            <a:spLocks noGrp="1"/>
          </p:cNvSpPr>
          <p:nvPr>
            <p:ph type="title"/>
          </p:nvPr>
        </p:nvSpPr>
        <p:spPr>
          <a:xfrm>
            <a:off x="85072" y="224517"/>
            <a:ext cx="5577512" cy="1265465"/>
          </a:xfrm>
        </p:spPr>
        <p:txBody>
          <a:bodyPr>
            <a:normAutofit/>
          </a:bodyPr>
          <a:lstStyle/>
          <a:p>
            <a:r>
              <a:rPr lang="en-AU" sz="1800" b="1">
                <a:solidFill>
                  <a:schemeClr val="bg1"/>
                </a:solidFill>
                <a:highlight>
                  <a:srgbClr val="800000"/>
                </a:highlight>
              </a:rPr>
              <a:t>CASE EXAMPLE</a:t>
            </a:r>
            <a:r>
              <a:rPr lang="en-AU" sz="1800" b="1">
                <a:solidFill>
                  <a:schemeClr val="bg1"/>
                </a:solidFill>
              </a:rPr>
              <a:t> </a:t>
            </a:r>
            <a:r>
              <a:rPr lang="en-AU" sz="1800" b="1">
                <a:solidFill>
                  <a:schemeClr val="tx1"/>
                </a:solidFill>
                <a:highlight>
                  <a:srgbClr val="FFFF00"/>
                </a:highlight>
              </a:rPr>
              <a:t>(COMMON LAW) </a:t>
            </a:r>
            <a:r>
              <a:rPr lang="en-AU" sz="1800"/>
              <a:t>Norrie ‘new sex’ example</a:t>
            </a:r>
            <a:br>
              <a:rPr lang="en-AU" sz="1800"/>
            </a:br>
            <a:r>
              <a:rPr lang="en-AU" sz="1050"/>
              <a:t>NSW Registrar of Births, Deaths and Marriages v Norrie [2014]</a:t>
            </a:r>
            <a:endParaRPr lang="en-AU" sz="1800"/>
          </a:p>
        </p:txBody>
      </p:sp>
      <p:sp>
        <p:nvSpPr>
          <p:cNvPr id="3" name="Content Placeholder 2">
            <a:extLst>
              <a:ext uri="{FF2B5EF4-FFF2-40B4-BE49-F238E27FC236}">
                <a16:creationId xmlns:a16="http://schemas.microsoft.com/office/drawing/2014/main" id="{281C66E0-A09D-46CD-9CBC-F39A90E0F7F7}"/>
              </a:ext>
            </a:extLst>
          </p:cNvPr>
          <p:cNvSpPr>
            <a:spLocks noGrp="1"/>
          </p:cNvSpPr>
          <p:nvPr>
            <p:ph idx="1"/>
          </p:nvPr>
        </p:nvSpPr>
        <p:spPr>
          <a:xfrm>
            <a:off x="163285" y="1514266"/>
            <a:ext cx="5421086" cy="5143492"/>
          </a:xfrm>
        </p:spPr>
        <p:txBody>
          <a:bodyPr>
            <a:noAutofit/>
          </a:bodyPr>
          <a:lstStyle/>
          <a:p>
            <a:pPr lvl="0">
              <a:lnSpc>
                <a:spcPct val="90000"/>
              </a:lnSpc>
            </a:pPr>
            <a:r>
              <a:rPr lang="en-GB" sz="1600"/>
              <a:t>Norrie was born with male genitals, had surgery to become a female, but post-surgery there still remained ambiguity about her gender</a:t>
            </a:r>
            <a:endParaRPr lang="en-AU" sz="1600"/>
          </a:p>
          <a:p>
            <a:pPr lvl="0">
              <a:lnSpc>
                <a:spcPct val="90000"/>
              </a:lnSpc>
            </a:pPr>
            <a:r>
              <a:rPr lang="en-GB" sz="1600"/>
              <a:t>2009: she sought to be registered as a non-specific sex under the Births, Deaths and Marriages Registration Act 1995 (NSW)</a:t>
            </a:r>
            <a:endParaRPr lang="en-AU" sz="1600"/>
          </a:p>
          <a:p>
            <a:pPr lvl="0">
              <a:lnSpc>
                <a:spcPct val="90000"/>
              </a:lnSpc>
            </a:pPr>
            <a:r>
              <a:rPr lang="en-GB" sz="1600"/>
              <a:t>Registrar decided the act was strictly binary (male or female)</a:t>
            </a:r>
            <a:endParaRPr lang="en-AU" sz="1600"/>
          </a:p>
          <a:p>
            <a:pPr lvl="0">
              <a:lnSpc>
                <a:spcPct val="90000"/>
              </a:lnSpc>
            </a:pPr>
            <a:r>
              <a:rPr lang="en-GB" sz="1600"/>
              <a:t>Norrie went to NSW Administrative Decisions Tribunal, her case was rejected</a:t>
            </a:r>
            <a:endParaRPr lang="en-AU" sz="1600"/>
          </a:p>
          <a:p>
            <a:pPr lvl="0">
              <a:lnSpc>
                <a:spcPct val="90000"/>
              </a:lnSpc>
            </a:pPr>
            <a:r>
              <a:rPr lang="en-GB" sz="1600"/>
              <a:t>Norrie went to the Court of Appeal, and the judgement was in her favour</a:t>
            </a:r>
            <a:endParaRPr lang="en-AU" sz="1600"/>
          </a:p>
          <a:p>
            <a:pPr lvl="0">
              <a:lnSpc>
                <a:spcPct val="90000"/>
              </a:lnSpc>
            </a:pPr>
            <a:r>
              <a:rPr lang="en-GB" sz="1600"/>
              <a:t>NSW Registrar for BDMR went to the High Court</a:t>
            </a:r>
            <a:endParaRPr lang="en-AU" sz="1600"/>
          </a:p>
          <a:p>
            <a:pPr lvl="0">
              <a:lnSpc>
                <a:spcPct val="90000"/>
              </a:lnSpc>
            </a:pPr>
            <a:r>
              <a:rPr lang="en-GB" sz="1600"/>
              <a:t>The High Court found that whilst the Act does only allow for the male or female sex, the binary classification does not apply to everyone. They said the job of the registrar was to simply record information provided by the public, not to decide their gender for them.</a:t>
            </a:r>
            <a:endParaRPr lang="en-AU" sz="1600"/>
          </a:p>
          <a:p>
            <a:pPr lvl="0">
              <a:lnSpc>
                <a:spcPct val="90000"/>
              </a:lnSpc>
            </a:pPr>
            <a:r>
              <a:rPr lang="en-GB" sz="1600"/>
              <a:t>This meant that there were now three recognised ‘genders’: male, female and non-specific</a:t>
            </a:r>
            <a:endParaRPr lang="en-AU" sz="800"/>
          </a:p>
        </p:txBody>
      </p:sp>
    </p:spTree>
    <p:extLst>
      <p:ext uri="{BB962C8B-B14F-4D97-AF65-F5344CB8AC3E}">
        <p14:creationId xmlns:p14="http://schemas.microsoft.com/office/powerpoint/2010/main" val="259971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FDB12-7E92-4AE9-BCB6-E2962D046008}"/>
              </a:ext>
            </a:extLst>
          </p:cNvPr>
          <p:cNvSpPr>
            <a:spLocks noGrp="1"/>
          </p:cNvSpPr>
          <p:nvPr>
            <p:ph idx="1"/>
          </p:nvPr>
        </p:nvSpPr>
        <p:spPr>
          <a:xfrm>
            <a:off x="291119" y="1476797"/>
            <a:ext cx="8345966" cy="5381203"/>
          </a:xfrm>
        </p:spPr>
        <p:txBody>
          <a:bodyPr>
            <a:noAutofit/>
          </a:bodyPr>
          <a:lstStyle/>
          <a:p>
            <a:r>
              <a:rPr lang="en-AU" sz="2000" i="1" dirty="0"/>
              <a:t>Read page 119 - 122</a:t>
            </a:r>
          </a:p>
          <a:p>
            <a:r>
              <a:rPr lang="en-AU" sz="2000" dirty="0"/>
              <a:t>Parliament can pass delegated legislation</a:t>
            </a:r>
          </a:p>
          <a:p>
            <a:r>
              <a:rPr lang="en-AU" sz="2000" dirty="0"/>
              <a:t>This gives authority or government departments and subordinate authorities to create legally binding regulations </a:t>
            </a:r>
          </a:p>
          <a:p>
            <a:r>
              <a:rPr lang="en-AU" sz="2000" dirty="0"/>
              <a:t>‘subordinate’ means under the control or authority of another</a:t>
            </a:r>
          </a:p>
          <a:p>
            <a:r>
              <a:rPr lang="en-AU" sz="2000" dirty="0"/>
              <a:t>Examples of </a:t>
            </a:r>
            <a:r>
              <a:rPr lang="en-AU" sz="2000" b="1" dirty="0"/>
              <a:t>subordinate authorities </a:t>
            </a:r>
            <a:r>
              <a:rPr lang="en-AU" sz="2000" dirty="0"/>
              <a:t>are:</a:t>
            </a:r>
          </a:p>
          <a:p>
            <a:pPr lvl="1"/>
            <a:r>
              <a:rPr lang="en-AU" sz="1800" dirty="0"/>
              <a:t>Gov depts such as Dept of Home Affairs</a:t>
            </a:r>
          </a:p>
          <a:p>
            <a:pPr lvl="1"/>
            <a:r>
              <a:rPr lang="en-AU" sz="1800" dirty="0"/>
              <a:t>Specialist agencies such as intelligence services (ASIO)</a:t>
            </a:r>
          </a:p>
          <a:p>
            <a:pPr lvl="1"/>
            <a:r>
              <a:rPr lang="en-AU" sz="1800" dirty="0"/>
              <a:t>Statutory authorities such as Reserve Bank of Australia and Australian Electoral C.</a:t>
            </a:r>
          </a:p>
          <a:p>
            <a:pPr lvl="1"/>
            <a:r>
              <a:rPr lang="en-AU" sz="1800" dirty="0"/>
              <a:t>Executive officials such as Secretary of the Dept of Defence</a:t>
            </a:r>
          </a:p>
          <a:p>
            <a:pPr lvl="1"/>
            <a:r>
              <a:rPr lang="en-AU" sz="1800" dirty="0"/>
              <a:t>Ministers who are MPs appointed by the Govt to lead a gov. dept.</a:t>
            </a:r>
          </a:p>
          <a:p>
            <a:r>
              <a:rPr lang="en-AU" sz="2000" dirty="0"/>
              <a:t>These are all parts of the executive branch and are subordinate to Parliament  (responsible government)</a:t>
            </a:r>
          </a:p>
        </p:txBody>
      </p:sp>
      <p:sp>
        <p:nvSpPr>
          <p:cNvPr id="7" name="Title 1">
            <a:extLst>
              <a:ext uri="{FF2B5EF4-FFF2-40B4-BE49-F238E27FC236}">
                <a16:creationId xmlns:a16="http://schemas.microsoft.com/office/drawing/2014/main" id="{1B7860D5-726F-497D-884D-84BDA7EE7E00}"/>
              </a:ext>
            </a:extLst>
          </p:cNvPr>
          <p:cNvSpPr txBox="1">
            <a:spLocks/>
          </p:cNvSpPr>
          <p:nvPr/>
        </p:nvSpPr>
        <p:spPr>
          <a:xfrm>
            <a:off x="1566245" y="203136"/>
            <a:ext cx="5937755"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a:lstStyle>
          <a:p>
            <a:r>
              <a:rPr lang="en-AU" sz="2800"/>
              <a:t>4. DELEGATED LEGISLATION</a:t>
            </a:r>
            <a:endParaRPr lang="en-AU"/>
          </a:p>
        </p:txBody>
      </p:sp>
    </p:spTree>
    <p:extLst>
      <p:ext uri="{BB962C8B-B14F-4D97-AF65-F5344CB8AC3E}">
        <p14:creationId xmlns:p14="http://schemas.microsoft.com/office/powerpoint/2010/main" val="275306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0188-105F-42B0-B342-48BA2CEB9E10}"/>
              </a:ext>
            </a:extLst>
          </p:cNvPr>
          <p:cNvSpPr>
            <a:spLocks noGrp="1"/>
          </p:cNvSpPr>
          <p:nvPr>
            <p:ph type="title"/>
          </p:nvPr>
        </p:nvSpPr>
        <p:spPr>
          <a:xfrm>
            <a:off x="1805221" y="274638"/>
            <a:ext cx="5937755" cy="1188720"/>
          </a:xfrm>
        </p:spPr>
        <p:txBody>
          <a:bodyPr/>
          <a:lstStyle/>
          <a:p>
            <a:r>
              <a:rPr lang="en-AU"/>
              <a:t>WHAT ARE LAWS?</a:t>
            </a:r>
          </a:p>
        </p:txBody>
      </p:sp>
      <p:sp>
        <p:nvSpPr>
          <p:cNvPr id="3" name="Content Placeholder 2">
            <a:extLst>
              <a:ext uri="{FF2B5EF4-FFF2-40B4-BE49-F238E27FC236}">
                <a16:creationId xmlns:a16="http://schemas.microsoft.com/office/drawing/2014/main" id="{ED9CB9AF-6594-49B0-8E8D-2FFA81D7F3D1}"/>
              </a:ext>
            </a:extLst>
          </p:cNvPr>
          <p:cNvSpPr>
            <a:spLocks noGrp="1"/>
          </p:cNvSpPr>
          <p:nvPr>
            <p:ph idx="1"/>
          </p:nvPr>
        </p:nvSpPr>
        <p:spPr>
          <a:xfrm>
            <a:off x="82389" y="1485322"/>
            <a:ext cx="5662956" cy="5098040"/>
          </a:xfrm>
        </p:spPr>
        <p:txBody>
          <a:bodyPr>
            <a:noAutofit/>
          </a:bodyPr>
          <a:lstStyle/>
          <a:p>
            <a:r>
              <a:rPr lang="en-AU" sz="2200"/>
              <a:t>What is the difference between rules and laws?</a:t>
            </a:r>
          </a:p>
          <a:p>
            <a:r>
              <a:rPr lang="en-AU" sz="2200"/>
              <a:t>Rules also regulate behaviour, some are practical and technical (driving on left side), other affect behaviour unconsciously i.e. raise hand in class</a:t>
            </a:r>
          </a:p>
          <a:p>
            <a:r>
              <a:rPr lang="en-AU" sz="2200"/>
              <a:t>Some rules would be difficult to enact as laws</a:t>
            </a:r>
          </a:p>
          <a:p>
            <a:r>
              <a:rPr lang="en-AU" sz="2200"/>
              <a:t>However, some rules are also laws – </a:t>
            </a:r>
            <a:r>
              <a:rPr lang="en-AU" sz="2200" i="1"/>
              <a:t>how can you know?</a:t>
            </a:r>
          </a:p>
          <a:p>
            <a:r>
              <a:rPr lang="en-AU" sz="2200"/>
              <a:t>A law is </a:t>
            </a:r>
            <a:r>
              <a:rPr lang="en-AU" sz="2200" b="1"/>
              <a:t>enforceable by the courts  </a:t>
            </a:r>
          </a:p>
          <a:p>
            <a:r>
              <a:rPr lang="en-AU" sz="2200"/>
              <a:t>Laws have been determined by Parliament in statutes, or contained in common law based on court cases</a:t>
            </a:r>
          </a:p>
        </p:txBody>
      </p:sp>
      <p:pic>
        <p:nvPicPr>
          <p:cNvPr id="1026" name="Picture 2" descr="Image result for laws australia">
            <a:extLst>
              <a:ext uri="{FF2B5EF4-FFF2-40B4-BE49-F238E27FC236}">
                <a16:creationId xmlns:a16="http://schemas.microsoft.com/office/drawing/2014/main" id="{0756FAB2-3501-4B04-A925-D4B9E05E2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160" y="1938729"/>
            <a:ext cx="4018451" cy="343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0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0479-70AD-4A24-B9C8-6723DCDF480E}"/>
              </a:ext>
            </a:extLst>
          </p:cNvPr>
          <p:cNvSpPr>
            <a:spLocks noGrp="1"/>
          </p:cNvSpPr>
          <p:nvPr>
            <p:ph type="title"/>
          </p:nvPr>
        </p:nvSpPr>
        <p:spPr/>
        <p:txBody>
          <a:bodyPr/>
          <a:lstStyle/>
          <a:p>
            <a:r>
              <a:rPr lang="en-AU" sz="2800"/>
              <a:t>DELEGATED LEGISLATION</a:t>
            </a:r>
            <a:endParaRPr lang="en-AU"/>
          </a:p>
        </p:txBody>
      </p:sp>
      <p:sp>
        <p:nvSpPr>
          <p:cNvPr id="3" name="Content Placeholder 2">
            <a:extLst>
              <a:ext uri="{FF2B5EF4-FFF2-40B4-BE49-F238E27FC236}">
                <a16:creationId xmlns:a16="http://schemas.microsoft.com/office/drawing/2014/main" id="{3BFBECAB-C13A-4C92-8945-B15255A8003A}"/>
              </a:ext>
            </a:extLst>
          </p:cNvPr>
          <p:cNvSpPr>
            <a:spLocks noGrp="1"/>
          </p:cNvSpPr>
          <p:nvPr>
            <p:ph idx="1"/>
          </p:nvPr>
        </p:nvSpPr>
        <p:spPr>
          <a:xfrm>
            <a:off x="1432291" y="2638045"/>
            <a:ext cx="6514088" cy="3730387"/>
          </a:xfrm>
        </p:spPr>
        <p:txBody>
          <a:bodyPr>
            <a:normAutofit/>
          </a:bodyPr>
          <a:lstStyle/>
          <a:p>
            <a:r>
              <a:rPr lang="en-AU" sz="2000"/>
              <a:t>Parliament writes Acts to delegate power - this is called an </a:t>
            </a:r>
            <a:r>
              <a:rPr lang="en-AU" sz="2000" b="1"/>
              <a:t>enabling act</a:t>
            </a:r>
          </a:p>
          <a:p>
            <a:r>
              <a:rPr lang="en-AU" sz="2000"/>
              <a:t>An enabling act sets out the general principles of the law</a:t>
            </a:r>
          </a:p>
          <a:p>
            <a:r>
              <a:rPr lang="en-AU" sz="2000"/>
              <a:t>However, it allows for the creation of an extensive body of specific regulations or </a:t>
            </a:r>
            <a:r>
              <a:rPr lang="en-AU" sz="2000" b="1"/>
              <a:t>bylaws</a:t>
            </a:r>
          </a:p>
          <a:p>
            <a:r>
              <a:rPr lang="en-AU" sz="2000"/>
              <a:t>Example: the </a:t>
            </a:r>
            <a:r>
              <a:rPr lang="en-AU" sz="2000" i="1"/>
              <a:t>Local Government Act </a:t>
            </a:r>
            <a:r>
              <a:rPr lang="en-AU" sz="2000"/>
              <a:t>provides delegated authority for a huge range of local regulations and bylaws</a:t>
            </a:r>
          </a:p>
          <a:p>
            <a:r>
              <a:rPr lang="en-AU" sz="2000"/>
              <a:t>Importantly – Parliament retains oversight and control </a:t>
            </a:r>
          </a:p>
          <a:p>
            <a:endParaRPr lang="en-AU" sz="2000"/>
          </a:p>
        </p:txBody>
      </p:sp>
    </p:spTree>
    <p:extLst>
      <p:ext uri="{BB962C8B-B14F-4D97-AF65-F5344CB8AC3E}">
        <p14:creationId xmlns:p14="http://schemas.microsoft.com/office/powerpoint/2010/main" val="2701658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F28DED-7790-4694-8BF2-D0FF5925A649}"/>
              </a:ext>
            </a:extLst>
          </p:cNvPr>
          <p:cNvSpPr>
            <a:spLocks noGrp="1"/>
          </p:cNvSpPr>
          <p:nvPr>
            <p:ph idx="1"/>
          </p:nvPr>
        </p:nvSpPr>
        <p:spPr>
          <a:xfrm>
            <a:off x="728283" y="1699327"/>
            <a:ext cx="7566053" cy="4830946"/>
          </a:xfrm>
        </p:spPr>
        <p:txBody>
          <a:bodyPr>
            <a:normAutofit/>
          </a:bodyPr>
          <a:lstStyle/>
          <a:p>
            <a:pPr marL="514350" indent="-457200"/>
            <a:r>
              <a:rPr lang="en-US">
                <a:solidFill>
                  <a:srgbClr val="000000"/>
                </a:solidFill>
                <a:latin typeface="Gill Sans MT" panose="020B0502020104020203" pitchFamily="34" charset="0"/>
                <a:cs typeface="Times New Roman"/>
              </a:rPr>
              <a:t>Parliament retains a range of safeguards over delegated legislation.</a:t>
            </a:r>
          </a:p>
          <a:p>
            <a:pPr marL="914400" lvl="1" indent="-457200"/>
            <a:r>
              <a:rPr lang="en-US" sz="1400">
                <a:solidFill>
                  <a:srgbClr val="000000"/>
                </a:solidFill>
                <a:latin typeface="Gill Sans MT" panose="020B0502020104020203" pitchFamily="34" charset="0"/>
                <a:cs typeface="Times New Roman"/>
              </a:rPr>
              <a:t>For example, all delegated regulations, rules and bylaws created under federal government laws must be tabled in the Senate within six days of their proclamation</a:t>
            </a:r>
            <a:endParaRPr lang="en-US" sz="1200">
              <a:solidFill>
                <a:srgbClr val="000000"/>
              </a:solidFill>
              <a:latin typeface="Gill Sans MT" panose="020B0502020104020203" pitchFamily="34" charset="0"/>
              <a:cs typeface="Times New Roman"/>
            </a:endParaRPr>
          </a:p>
          <a:p>
            <a:pPr marL="514350" indent="-457200"/>
            <a:r>
              <a:rPr lang="en-US">
                <a:solidFill>
                  <a:srgbClr val="000000"/>
                </a:solidFill>
                <a:latin typeface="Gill Sans MT" panose="020B0502020104020203" pitchFamily="34" charset="0"/>
                <a:cs typeface="Times New Roman"/>
              </a:rPr>
              <a:t>The Senate’s Standing Committee on Regulations and Ordinances has the power to scrutinize delegated laws</a:t>
            </a:r>
            <a:endParaRPr lang="en-US" sz="1200">
              <a:solidFill>
                <a:srgbClr val="000000"/>
              </a:solidFill>
              <a:latin typeface="Gill Sans MT" panose="020B0502020104020203" pitchFamily="34" charset="0"/>
              <a:cs typeface="Times New Roman"/>
            </a:endParaRPr>
          </a:p>
          <a:p>
            <a:pPr marL="514350" indent="-457200"/>
            <a:r>
              <a:rPr lang="en-US">
                <a:solidFill>
                  <a:srgbClr val="000000"/>
                </a:solidFill>
                <a:latin typeface="Gill Sans MT" panose="020B0502020104020203" pitchFamily="34" charset="0"/>
                <a:cs typeface="Times New Roman"/>
              </a:rPr>
              <a:t>Over 2000 pieces of delegated law are tabled in the Senate and considered by the Standing Committee each year</a:t>
            </a:r>
          </a:p>
          <a:p>
            <a:pPr marL="514350" indent="-457200"/>
            <a:r>
              <a:rPr lang="en-US">
                <a:solidFill>
                  <a:srgbClr val="000000"/>
                </a:solidFill>
                <a:latin typeface="Gill Sans MT" panose="020B0502020104020203" pitchFamily="34" charset="0"/>
                <a:cs typeface="Times New Roman"/>
              </a:rPr>
              <a:t>Delegated legislation is a necessary feature of complex societies </a:t>
            </a:r>
            <a:r>
              <a:rPr lang="mr-IN">
                <a:solidFill>
                  <a:srgbClr val="000000"/>
                </a:solidFill>
                <a:latin typeface="Gill Sans MT" panose="020B0502020104020203" pitchFamily="34" charset="0"/>
                <a:cs typeface="Times New Roman"/>
              </a:rPr>
              <a:t>–</a:t>
            </a:r>
            <a:r>
              <a:rPr lang="en-US">
                <a:solidFill>
                  <a:srgbClr val="000000"/>
                </a:solidFill>
                <a:latin typeface="Gill Sans MT" panose="020B0502020104020203" pitchFamily="34" charset="0"/>
                <a:cs typeface="Times New Roman"/>
              </a:rPr>
              <a:t> it takes care of ‘minor’ issues while leaving parliament to consider large issues of public policy</a:t>
            </a:r>
            <a:endParaRPr lang="en-US" sz="1400">
              <a:solidFill>
                <a:srgbClr val="000000"/>
              </a:solidFill>
              <a:latin typeface="Gill Sans MT" panose="020B0502020104020203" pitchFamily="34" charset="0"/>
              <a:cs typeface="Times New Roman"/>
            </a:endParaRPr>
          </a:p>
          <a:p>
            <a:pPr marL="514350" indent="-457200"/>
            <a:r>
              <a:rPr lang="en-US">
                <a:solidFill>
                  <a:srgbClr val="000000"/>
                </a:solidFill>
                <a:latin typeface="Gill Sans MT" panose="020B0502020104020203" pitchFamily="34" charset="0"/>
                <a:cs typeface="Times New Roman"/>
              </a:rPr>
              <a:t>Delegated legislation creates complexities for the courts as well and has led to the development of the whole area of administrative law as part of statutory interpretation</a:t>
            </a:r>
          </a:p>
          <a:p>
            <a:endParaRPr lang="en-AU" sz="1100" b="1"/>
          </a:p>
        </p:txBody>
      </p:sp>
      <p:sp>
        <p:nvSpPr>
          <p:cNvPr id="4" name="Title 1">
            <a:extLst>
              <a:ext uri="{FF2B5EF4-FFF2-40B4-BE49-F238E27FC236}">
                <a16:creationId xmlns:a16="http://schemas.microsoft.com/office/drawing/2014/main" id="{6D07D6ED-CE46-42EA-A350-E2F70B3718D8}"/>
              </a:ext>
            </a:extLst>
          </p:cNvPr>
          <p:cNvSpPr>
            <a:spLocks noGrp="1"/>
          </p:cNvSpPr>
          <p:nvPr>
            <p:ph type="title"/>
          </p:nvPr>
        </p:nvSpPr>
        <p:spPr>
          <a:xfrm>
            <a:off x="1603375" y="327727"/>
            <a:ext cx="5937250" cy="1187450"/>
          </a:xfrm>
        </p:spPr>
        <p:txBody>
          <a:bodyPr/>
          <a:lstStyle/>
          <a:p>
            <a:r>
              <a:rPr lang="en-AU" sz="2800"/>
              <a:t>DELEGATED LEGISLATION</a:t>
            </a:r>
            <a:endParaRPr lang="en-AU"/>
          </a:p>
        </p:txBody>
      </p:sp>
    </p:spTree>
    <p:extLst>
      <p:ext uri="{BB962C8B-B14F-4D97-AF65-F5344CB8AC3E}">
        <p14:creationId xmlns:p14="http://schemas.microsoft.com/office/powerpoint/2010/main" val="103758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568B-01EB-4C41-BC71-8DF2AD09DB5F}"/>
              </a:ext>
            </a:extLst>
          </p:cNvPr>
          <p:cNvSpPr>
            <a:spLocks noGrp="1"/>
          </p:cNvSpPr>
          <p:nvPr>
            <p:ph type="title"/>
          </p:nvPr>
        </p:nvSpPr>
        <p:spPr>
          <a:xfrm>
            <a:off x="1606045" y="370332"/>
            <a:ext cx="5937755" cy="1188720"/>
          </a:xfrm>
        </p:spPr>
        <p:txBody>
          <a:bodyPr>
            <a:normAutofit/>
          </a:bodyPr>
          <a:lstStyle/>
          <a:p>
            <a:r>
              <a:rPr lang="en-AU" sz="3300"/>
              <a:t>DELEGATED LEGISLATION</a:t>
            </a:r>
          </a:p>
        </p:txBody>
      </p:sp>
      <p:sp>
        <p:nvSpPr>
          <p:cNvPr id="3" name="Content Placeholder 2">
            <a:extLst>
              <a:ext uri="{FF2B5EF4-FFF2-40B4-BE49-F238E27FC236}">
                <a16:creationId xmlns:a16="http://schemas.microsoft.com/office/drawing/2014/main" id="{41BEC7B5-3A9F-48BC-8F84-831AD970BD17}"/>
              </a:ext>
            </a:extLst>
          </p:cNvPr>
          <p:cNvSpPr>
            <a:spLocks noGrp="1"/>
          </p:cNvSpPr>
          <p:nvPr>
            <p:ph idx="1"/>
          </p:nvPr>
        </p:nvSpPr>
        <p:spPr>
          <a:xfrm>
            <a:off x="306423" y="1731972"/>
            <a:ext cx="8272211" cy="3193508"/>
          </a:xfrm>
        </p:spPr>
        <p:txBody>
          <a:bodyPr>
            <a:noAutofit/>
          </a:bodyPr>
          <a:lstStyle/>
          <a:p>
            <a:r>
              <a:rPr lang="en-AU" sz="1600" dirty="0"/>
              <a:t>Delegated legislation is vital for the operation of government – why?</a:t>
            </a:r>
          </a:p>
          <a:p>
            <a:r>
              <a:rPr lang="en-AU" sz="1600" dirty="0"/>
              <a:t>Responsive, efficient </a:t>
            </a:r>
          </a:p>
          <a:p>
            <a:pPr marL="0" indent="0">
              <a:buNone/>
            </a:pPr>
            <a:r>
              <a:rPr lang="en-AU" sz="1600" i="1" dirty="0"/>
              <a:t>What concerns might arise from delegated legislation?</a:t>
            </a:r>
          </a:p>
          <a:p>
            <a:r>
              <a:rPr lang="en-AU" sz="1600" dirty="0"/>
              <a:t>Once an enabling act is passed, executive bodies create the delegated legislation, the parliament doesn’t actually pay a direct role in the creation on legislation – thus giving powers to unelected bodies such as government departments and statutory authorities </a:t>
            </a:r>
          </a:p>
          <a:p>
            <a:r>
              <a:rPr lang="en-AU" sz="1600" dirty="0"/>
              <a:t>All delegated regulations, rules and by-laws must be tabled in the Senate within 6 days of their proclamation – the Senates Standing Committee can scrutinise delegated laws – this allows the Parliament to retain some safeguards over delegated legislation</a:t>
            </a:r>
          </a:p>
          <a:p>
            <a:pPr marL="342900" indent="-285750">
              <a:buFont typeface="Wingdings" panose="05000000000000000000" pitchFamily="2" charset="2"/>
              <a:buChar char="q"/>
            </a:pPr>
            <a:r>
              <a:rPr lang="en-US" sz="1600" dirty="0">
                <a:solidFill>
                  <a:srgbClr val="000000"/>
                </a:solidFill>
                <a:latin typeface="Gill Sans MT" panose="020B0502020104020203" pitchFamily="34" charset="0"/>
                <a:cs typeface="Times New Roman"/>
              </a:rPr>
              <a:t>Delegated legislation is vital to the operation of government. However, delegated legislation can raise concerns about legislation and democracy</a:t>
            </a:r>
          </a:p>
          <a:p>
            <a:pPr marL="342900" indent="-285750">
              <a:buFont typeface="Wingdings" panose="05000000000000000000" pitchFamily="2" charset="2"/>
              <a:buChar char="q"/>
            </a:pPr>
            <a:r>
              <a:rPr lang="en-US" sz="1600" dirty="0">
                <a:solidFill>
                  <a:srgbClr val="000000"/>
                </a:solidFill>
                <a:latin typeface="Gill Sans MT" panose="020B0502020104020203" pitchFamily="34" charset="0"/>
                <a:cs typeface="Times New Roman"/>
              </a:rPr>
              <a:t>Once parliament has passed an enabling act, executive bodies actually creating the delegated legislation</a:t>
            </a:r>
          </a:p>
          <a:p>
            <a:pPr marL="342900" indent="-285750">
              <a:buFont typeface="Wingdings" panose="05000000000000000000" pitchFamily="2" charset="2"/>
              <a:buChar char="q"/>
            </a:pPr>
            <a:r>
              <a:rPr lang="en-US" sz="1600" dirty="0">
                <a:solidFill>
                  <a:srgbClr val="000000"/>
                </a:solidFill>
                <a:latin typeface="Gill Sans MT" panose="020B0502020104020203" pitchFamily="34" charset="0"/>
                <a:cs typeface="Times New Roman"/>
              </a:rPr>
              <a:t>The elected parliament only plays an indirect role</a:t>
            </a:r>
          </a:p>
          <a:p>
            <a:pPr marL="342900" indent="-285750">
              <a:buFont typeface="Wingdings" panose="05000000000000000000" pitchFamily="2" charset="2"/>
              <a:buChar char="q"/>
            </a:pPr>
            <a:r>
              <a:rPr lang="en-US" sz="1600" dirty="0">
                <a:solidFill>
                  <a:srgbClr val="000000"/>
                </a:solidFill>
                <a:latin typeface="Gill Sans MT" panose="020B0502020104020203" pitchFamily="34" charset="0"/>
                <a:cs typeface="Times New Roman"/>
              </a:rPr>
              <a:t>On the face of it this gives considerable power to unelected bodies such as government departments and statutory authorities</a:t>
            </a:r>
          </a:p>
        </p:txBody>
      </p:sp>
    </p:spTree>
    <p:extLst>
      <p:ext uri="{BB962C8B-B14F-4D97-AF65-F5344CB8AC3E}">
        <p14:creationId xmlns:p14="http://schemas.microsoft.com/office/powerpoint/2010/main" val="103647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8C6C-4CEA-4BA9-992D-99A45EADABEA}"/>
              </a:ext>
            </a:extLst>
          </p:cNvPr>
          <p:cNvSpPr>
            <a:spLocks noGrp="1"/>
          </p:cNvSpPr>
          <p:nvPr>
            <p:ph type="title"/>
          </p:nvPr>
        </p:nvSpPr>
        <p:spPr>
          <a:xfrm>
            <a:off x="1719334" y="195949"/>
            <a:ext cx="5937755" cy="1188720"/>
          </a:xfrm>
        </p:spPr>
        <p:txBody>
          <a:bodyPr>
            <a:normAutofit/>
          </a:bodyPr>
          <a:lstStyle/>
          <a:p>
            <a:r>
              <a:rPr lang="en-AU" sz="3300"/>
              <a:t>DELEGATED LEGISLATION</a:t>
            </a:r>
          </a:p>
        </p:txBody>
      </p:sp>
      <p:sp>
        <p:nvSpPr>
          <p:cNvPr id="3" name="Content Placeholder 2">
            <a:extLst>
              <a:ext uri="{FF2B5EF4-FFF2-40B4-BE49-F238E27FC236}">
                <a16:creationId xmlns:a16="http://schemas.microsoft.com/office/drawing/2014/main" id="{6FE9160E-C2B6-4705-B801-DFCC43251338}"/>
              </a:ext>
            </a:extLst>
          </p:cNvPr>
          <p:cNvSpPr>
            <a:spLocks noGrp="1"/>
          </p:cNvSpPr>
          <p:nvPr>
            <p:ph idx="1"/>
          </p:nvPr>
        </p:nvSpPr>
        <p:spPr>
          <a:xfrm>
            <a:off x="267037" y="1537487"/>
            <a:ext cx="5438538" cy="5124563"/>
          </a:xfrm>
        </p:spPr>
        <p:txBody>
          <a:bodyPr>
            <a:normAutofit/>
          </a:bodyPr>
          <a:lstStyle/>
          <a:p>
            <a:pPr marL="0" indent="0">
              <a:buNone/>
            </a:pPr>
            <a:r>
              <a:rPr lang="en-AU" sz="2800" u="sng"/>
              <a:t>PROS</a:t>
            </a:r>
          </a:p>
          <a:p>
            <a:pPr marL="0" indent="0">
              <a:buNone/>
            </a:pPr>
            <a:r>
              <a:rPr lang="en-AU"/>
              <a:t>It is a necessary feature of complex societies</a:t>
            </a:r>
          </a:p>
          <a:p>
            <a:pPr marL="0" indent="0">
              <a:buNone/>
            </a:pPr>
            <a:r>
              <a:rPr lang="en-AU"/>
              <a:t>Takes care of ‘minor’ issues so Parliament can consider large issues of public policy</a:t>
            </a:r>
          </a:p>
          <a:p>
            <a:pPr marL="0" indent="0">
              <a:buNone/>
            </a:pPr>
            <a:r>
              <a:rPr lang="en-AU"/>
              <a:t>Experts in their field are better equipped/specialised to set specific regulations than parliamentarians </a:t>
            </a:r>
          </a:p>
          <a:p>
            <a:pPr marL="0" indent="0">
              <a:buNone/>
            </a:pPr>
            <a:r>
              <a:rPr lang="en-AU" sz="2800" u="sng"/>
              <a:t>CONS</a:t>
            </a:r>
          </a:p>
          <a:p>
            <a:pPr marL="0" indent="0">
              <a:buNone/>
            </a:pPr>
            <a:r>
              <a:rPr lang="en-AU"/>
              <a:t>The quantity of regulations created makes it harder for citizens to know the law</a:t>
            </a:r>
          </a:p>
          <a:p>
            <a:pPr marL="0" indent="0">
              <a:buNone/>
            </a:pPr>
            <a:r>
              <a:rPr lang="en-AU"/>
              <a:t>Consequently, it creates complexities for the courts and has led to the development of administrative law as part of statutory interpretation  </a:t>
            </a:r>
          </a:p>
        </p:txBody>
      </p:sp>
      <p:pic>
        <p:nvPicPr>
          <p:cNvPr id="1026" name="Picture 2" descr="Image result for pros and cons cartoon">
            <a:extLst>
              <a:ext uri="{FF2B5EF4-FFF2-40B4-BE49-F238E27FC236}">
                <a16:creationId xmlns:a16="http://schemas.microsoft.com/office/drawing/2014/main" id="{CA9F8302-9B74-44E1-BBEF-DF899DE74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573" y="2524984"/>
            <a:ext cx="3092367" cy="23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34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737C-E49F-43F8-9D8A-76F244D8653D}"/>
              </a:ext>
            </a:extLst>
          </p:cNvPr>
          <p:cNvSpPr>
            <a:spLocks noGrp="1"/>
          </p:cNvSpPr>
          <p:nvPr>
            <p:ph type="title"/>
          </p:nvPr>
        </p:nvSpPr>
        <p:spPr>
          <a:xfrm>
            <a:off x="1740052" y="81823"/>
            <a:ext cx="5937755" cy="1188720"/>
          </a:xfrm>
        </p:spPr>
        <p:txBody>
          <a:bodyPr/>
          <a:lstStyle/>
          <a:p>
            <a:r>
              <a:rPr lang="en-AU" dirty="0"/>
              <a:t>QUESTIONS…</a:t>
            </a:r>
          </a:p>
        </p:txBody>
      </p:sp>
      <p:sp>
        <p:nvSpPr>
          <p:cNvPr id="3" name="Content Placeholder 2">
            <a:extLst>
              <a:ext uri="{FF2B5EF4-FFF2-40B4-BE49-F238E27FC236}">
                <a16:creationId xmlns:a16="http://schemas.microsoft.com/office/drawing/2014/main" id="{D3AF2D9D-E96D-4436-9F9B-FF078E6518D0}"/>
              </a:ext>
            </a:extLst>
          </p:cNvPr>
          <p:cNvSpPr>
            <a:spLocks noGrp="1"/>
          </p:cNvSpPr>
          <p:nvPr>
            <p:ph idx="1"/>
          </p:nvPr>
        </p:nvSpPr>
        <p:spPr>
          <a:xfrm>
            <a:off x="275896" y="1878008"/>
            <a:ext cx="2971801" cy="3101983"/>
          </a:xfrm>
        </p:spPr>
        <p:txBody>
          <a:bodyPr>
            <a:normAutofit/>
          </a:bodyPr>
          <a:lstStyle/>
          <a:p>
            <a:pPr marL="0" indent="0" algn="ctr">
              <a:buNone/>
            </a:pPr>
            <a:r>
              <a:rPr lang="en-AU" sz="3200" b="1" dirty="0"/>
              <a:t>Answer </a:t>
            </a:r>
          </a:p>
          <a:p>
            <a:pPr marL="0" indent="0" algn="ctr">
              <a:buNone/>
            </a:pPr>
            <a:r>
              <a:rPr lang="en-AU" sz="3200" b="1" dirty="0"/>
              <a:t>Q3 a, b and c page 121</a:t>
            </a:r>
          </a:p>
        </p:txBody>
      </p:sp>
      <p:pic>
        <p:nvPicPr>
          <p:cNvPr id="2050" name="Picture 2" descr="Image result for full sentences meme">
            <a:extLst>
              <a:ext uri="{FF2B5EF4-FFF2-40B4-BE49-F238E27FC236}">
                <a16:creationId xmlns:a16="http://schemas.microsoft.com/office/drawing/2014/main" id="{A3497F44-89F3-44AC-9D64-6822EE313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818" y="1413477"/>
            <a:ext cx="5715000"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645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B70D-95E4-4787-A2CF-1238E48B0427}"/>
              </a:ext>
            </a:extLst>
          </p:cNvPr>
          <p:cNvSpPr>
            <a:spLocks noGrp="1"/>
          </p:cNvSpPr>
          <p:nvPr>
            <p:ph type="title"/>
          </p:nvPr>
        </p:nvSpPr>
        <p:spPr/>
        <p:txBody>
          <a:bodyPr/>
          <a:lstStyle/>
          <a:p>
            <a:r>
              <a:rPr lang="en-AU"/>
              <a:t>SYLLABUS DOT POINT</a:t>
            </a:r>
            <a:br>
              <a:rPr lang="en-AU"/>
            </a:br>
            <a:r>
              <a:rPr lang="en-AU" sz="1800"/>
              <a:t>(EXAMINABLE MATERIAL)</a:t>
            </a:r>
            <a:endParaRPr lang="en-AU"/>
          </a:p>
        </p:txBody>
      </p:sp>
      <p:sp>
        <p:nvSpPr>
          <p:cNvPr id="3" name="Content Placeholder 2">
            <a:extLst>
              <a:ext uri="{FF2B5EF4-FFF2-40B4-BE49-F238E27FC236}">
                <a16:creationId xmlns:a16="http://schemas.microsoft.com/office/drawing/2014/main" id="{D379F18A-0B98-44C7-AEFF-C0BEE4DE5E9B}"/>
              </a:ext>
            </a:extLst>
          </p:cNvPr>
          <p:cNvSpPr>
            <a:spLocks noGrp="1"/>
          </p:cNvSpPr>
          <p:nvPr>
            <p:ph idx="1"/>
          </p:nvPr>
        </p:nvSpPr>
        <p:spPr/>
        <p:txBody>
          <a:bodyPr>
            <a:normAutofit/>
          </a:bodyPr>
          <a:lstStyle/>
          <a:p>
            <a:r>
              <a:rPr lang="en-US" sz="2800">
                <a:highlight>
                  <a:srgbClr val="FFFF00"/>
                </a:highlight>
              </a:rPr>
              <a:t>Types of law </a:t>
            </a:r>
            <a:r>
              <a:rPr lang="en-US" sz="2800"/>
              <a:t>made by </a:t>
            </a:r>
            <a:r>
              <a:rPr lang="en-US" sz="2800">
                <a:highlight>
                  <a:srgbClr val="FFFF00"/>
                </a:highlight>
              </a:rPr>
              <a:t>parliament</a:t>
            </a:r>
            <a:r>
              <a:rPr lang="en-US" sz="2800"/>
              <a:t> and </a:t>
            </a:r>
            <a:r>
              <a:rPr lang="en-US" sz="2800">
                <a:highlight>
                  <a:srgbClr val="FFFF00"/>
                </a:highlight>
              </a:rPr>
              <a:t>subordinate authorities </a:t>
            </a:r>
          </a:p>
          <a:p>
            <a:r>
              <a:rPr lang="en-US" sz="2800">
                <a:highlight>
                  <a:srgbClr val="FFFF00"/>
                </a:highlight>
              </a:rPr>
              <a:t>Legislative process </a:t>
            </a:r>
            <a:r>
              <a:rPr lang="en-US" sz="2800"/>
              <a:t>and the Commonwealth level</a:t>
            </a:r>
            <a:endParaRPr lang="en-AU" sz="280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8" name="Ink 7">
                <a:extLst>
                  <a:ext uri="{FF2B5EF4-FFF2-40B4-BE49-F238E27FC236}">
                    <a16:creationId xmlns:a16="http://schemas.microsoft.com/office/drawing/2014/main" id="{38CE91CC-9FE0-4DBF-AD5C-5B27EF6C0470}"/>
                  </a:ext>
                </a:extLst>
              </p14:cNvPr>
              <p14:cNvContentPartPr/>
              <p14:nvPr/>
            </p14:nvContentPartPr>
            <p14:xfrm>
              <a:off x="995072" y="2751075"/>
              <a:ext cx="7995240" cy="1440360"/>
            </p14:xfrm>
          </p:contentPart>
        </mc:Choice>
        <mc:Fallback xmlns="">
          <p:pic>
            <p:nvPicPr>
              <p:cNvPr id="8" name="Ink 7">
                <a:extLst>
                  <a:ext uri="{FF2B5EF4-FFF2-40B4-BE49-F238E27FC236}">
                    <a16:creationId xmlns:a16="http://schemas.microsoft.com/office/drawing/2014/main" id="{38CE91CC-9FE0-4DBF-AD5C-5B27EF6C0470}"/>
                  </a:ext>
                </a:extLst>
              </p:cNvPr>
              <p:cNvPicPr/>
              <p:nvPr/>
            </p:nvPicPr>
            <p:blipFill>
              <a:blip r:embed="rId3"/>
              <a:stretch>
                <a:fillRect/>
              </a:stretch>
            </p:blipFill>
            <p:spPr>
              <a:xfrm>
                <a:off x="932072" y="2688075"/>
                <a:ext cx="8120880" cy="156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685851A6-57D3-48EF-842A-45D917F5294B}"/>
                  </a:ext>
                </a:extLst>
              </p14:cNvPr>
              <p14:cNvContentPartPr/>
              <p14:nvPr/>
            </p14:nvContentPartPr>
            <p14:xfrm>
              <a:off x="1107752" y="3916035"/>
              <a:ext cx="6313320" cy="2291400"/>
            </p14:xfrm>
          </p:contentPart>
        </mc:Choice>
        <mc:Fallback xmlns="">
          <p:pic>
            <p:nvPicPr>
              <p:cNvPr id="9" name="Ink 8">
                <a:extLst>
                  <a:ext uri="{FF2B5EF4-FFF2-40B4-BE49-F238E27FC236}">
                    <a16:creationId xmlns:a16="http://schemas.microsoft.com/office/drawing/2014/main" id="{685851A6-57D3-48EF-842A-45D917F5294B}"/>
                  </a:ext>
                </a:extLst>
              </p:cNvPr>
              <p:cNvPicPr/>
              <p:nvPr/>
            </p:nvPicPr>
            <p:blipFill>
              <a:blip r:embed="rId5"/>
              <a:stretch>
                <a:fillRect/>
              </a:stretch>
            </p:blipFill>
            <p:spPr>
              <a:xfrm>
                <a:off x="1044756" y="3853025"/>
                <a:ext cx="6438953" cy="2417060"/>
              </a:xfrm>
              <a:prstGeom prst="rect">
                <a:avLst/>
              </a:prstGeom>
            </p:spPr>
          </p:pic>
        </mc:Fallback>
      </mc:AlternateContent>
    </p:spTree>
    <p:extLst>
      <p:ext uri="{BB962C8B-B14F-4D97-AF65-F5344CB8AC3E}">
        <p14:creationId xmlns:p14="http://schemas.microsoft.com/office/powerpoint/2010/main" val="3923527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E71C-7C7F-4AAC-86C5-B5479A9FBAE5}"/>
              </a:ext>
            </a:extLst>
          </p:cNvPr>
          <p:cNvSpPr>
            <a:spLocks noGrp="1"/>
          </p:cNvSpPr>
          <p:nvPr>
            <p:ph type="title"/>
          </p:nvPr>
        </p:nvSpPr>
        <p:spPr/>
        <p:txBody>
          <a:bodyPr/>
          <a:lstStyle/>
          <a:p>
            <a:r>
              <a:rPr lang="en-AU" dirty="0"/>
              <a:t>Practice source</a:t>
            </a:r>
          </a:p>
        </p:txBody>
      </p:sp>
      <p:sp>
        <p:nvSpPr>
          <p:cNvPr id="3" name="Content Placeholder 2">
            <a:extLst>
              <a:ext uri="{FF2B5EF4-FFF2-40B4-BE49-F238E27FC236}">
                <a16:creationId xmlns:a16="http://schemas.microsoft.com/office/drawing/2014/main" id="{A19D8EBF-E23C-46A0-9EA2-ED0F25F8CAF8}"/>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3123007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902FB1-7DC1-42AE-B1F7-CDFCC54430EB}"/>
              </a:ext>
            </a:extLst>
          </p:cNvPr>
          <p:cNvSpPr>
            <a:spLocks noGrp="1"/>
          </p:cNvSpPr>
          <p:nvPr>
            <p:ph type="title"/>
          </p:nvPr>
        </p:nvSpPr>
        <p:spPr/>
        <p:txBody>
          <a:bodyPr/>
          <a:lstStyle/>
          <a:p>
            <a:r>
              <a:rPr lang="en-AU"/>
              <a:t>WHAT ARE LAWS?</a:t>
            </a:r>
          </a:p>
        </p:txBody>
      </p:sp>
      <p:sp>
        <p:nvSpPr>
          <p:cNvPr id="3" name="Content Placeholder 2">
            <a:extLst>
              <a:ext uri="{FF2B5EF4-FFF2-40B4-BE49-F238E27FC236}">
                <a16:creationId xmlns:a16="http://schemas.microsoft.com/office/drawing/2014/main" id="{2FB24836-892D-4FD0-AEF7-958A19F7C45D}"/>
              </a:ext>
            </a:extLst>
          </p:cNvPr>
          <p:cNvSpPr>
            <a:spLocks noGrp="1"/>
          </p:cNvSpPr>
          <p:nvPr>
            <p:ph idx="1"/>
          </p:nvPr>
        </p:nvSpPr>
        <p:spPr/>
        <p:txBody>
          <a:bodyPr>
            <a:normAutofit lnSpcReduction="10000"/>
          </a:bodyPr>
          <a:lstStyle/>
          <a:p>
            <a:r>
              <a:rPr lang="en-AU"/>
              <a:t>Laws also have </a:t>
            </a:r>
            <a:r>
              <a:rPr lang="en-AU" b="1"/>
              <a:t>jurisdiction </a:t>
            </a:r>
            <a:r>
              <a:rPr lang="en-AU"/>
              <a:t>(where the law speaks). There are 2 types:</a:t>
            </a:r>
          </a:p>
          <a:p>
            <a:pPr marL="514350" indent="-514350">
              <a:buAutoNum type="arabicPeriod"/>
            </a:pPr>
            <a:r>
              <a:rPr lang="en-AU"/>
              <a:t>Geographical jurisdiction (the land and sea the laws apply). In Australia there are federal laws which apply to the whole country and State laws that apply to subnational regions. </a:t>
            </a:r>
          </a:p>
          <a:p>
            <a:pPr marL="0" indent="0">
              <a:buNone/>
            </a:pPr>
            <a:r>
              <a:rPr lang="en-AU" i="1"/>
              <a:t>Note</a:t>
            </a:r>
            <a:r>
              <a:rPr lang="en-AU"/>
              <a:t>: exclusive, concurrent and residual powers</a:t>
            </a:r>
          </a:p>
          <a:p>
            <a:pPr marL="0" indent="0">
              <a:buNone/>
            </a:pPr>
            <a:r>
              <a:rPr lang="en-AU"/>
              <a:t>2. Legal jurisdiction is the area of law that is covered. Family laws over family matters (marriage, divorce etc). Trade laws cover imports and exports, tariffs, taxes etc.</a:t>
            </a:r>
          </a:p>
        </p:txBody>
      </p:sp>
    </p:spTree>
    <p:extLst>
      <p:ext uri="{BB962C8B-B14F-4D97-AF65-F5344CB8AC3E}">
        <p14:creationId xmlns:p14="http://schemas.microsoft.com/office/powerpoint/2010/main" val="251550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70454-1CF1-4F5E-8359-C0BC937930A9}"/>
              </a:ext>
            </a:extLst>
          </p:cNvPr>
          <p:cNvSpPr>
            <a:spLocks noGrp="1"/>
          </p:cNvSpPr>
          <p:nvPr>
            <p:ph idx="1"/>
          </p:nvPr>
        </p:nvSpPr>
        <p:spPr>
          <a:xfrm>
            <a:off x="1" y="2248746"/>
            <a:ext cx="5857592" cy="4677155"/>
          </a:xfrm>
        </p:spPr>
        <p:txBody>
          <a:bodyPr>
            <a:normAutofit/>
          </a:bodyPr>
          <a:lstStyle/>
          <a:p>
            <a:pPr marL="228600" lvl="1" indent="0">
              <a:buNone/>
            </a:pPr>
            <a:r>
              <a:rPr lang="en-AU" sz="2000"/>
              <a:t>Laws are formal behavioural codes and have 4 qualities:</a:t>
            </a:r>
          </a:p>
          <a:p>
            <a:pPr lvl="1">
              <a:buFontTx/>
              <a:buChar char="-"/>
            </a:pPr>
            <a:r>
              <a:rPr lang="en-AU" sz="2000"/>
              <a:t>Laws are applicable to a </a:t>
            </a:r>
            <a:r>
              <a:rPr lang="en-AU" sz="2000">
                <a:highlight>
                  <a:srgbClr val="FFFF00"/>
                </a:highlight>
              </a:rPr>
              <a:t>whole population</a:t>
            </a:r>
          </a:p>
          <a:p>
            <a:pPr lvl="1">
              <a:buFontTx/>
              <a:buChar char="-"/>
            </a:pPr>
            <a:r>
              <a:rPr lang="en-AU" sz="2000"/>
              <a:t>Laws are applicable to a </a:t>
            </a:r>
            <a:r>
              <a:rPr lang="en-AU" sz="2000">
                <a:highlight>
                  <a:srgbClr val="FFFF00"/>
                </a:highlight>
              </a:rPr>
              <a:t>geographical jurisdiction</a:t>
            </a:r>
          </a:p>
          <a:p>
            <a:pPr lvl="1">
              <a:buFontTx/>
              <a:buChar char="-"/>
            </a:pPr>
            <a:r>
              <a:rPr lang="en-AU" sz="2000"/>
              <a:t>Laws are applicable </a:t>
            </a:r>
            <a:r>
              <a:rPr lang="en-AU" sz="2000">
                <a:highlight>
                  <a:srgbClr val="FFFF00"/>
                </a:highlight>
              </a:rPr>
              <a:t>all the time; </a:t>
            </a:r>
            <a:r>
              <a:rPr lang="en-AU" sz="2000"/>
              <a:t>and</a:t>
            </a:r>
          </a:p>
          <a:p>
            <a:pPr lvl="1">
              <a:buFontTx/>
              <a:buChar char="-"/>
            </a:pPr>
            <a:r>
              <a:rPr lang="en-AU" sz="2000"/>
              <a:t>Laws are </a:t>
            </a:r>
            <a:r>
              <a:rPr lang="en-AU" sz="2000">
                <a:highlight>
                  <a:srgbClr val="FFFF00"/>
                </a:highlight>
              </a:rPr>
              <a:t>backed by sanctions </a:t>
            </a:r>
            <a:r>
              <a:rPr lang="en-AU" sz="2000"/>
              <a:t>decided by the legislative arm, enforced by the executive arm and adjudicated by the judicial arm. Sanctions may include the lawful suspension of an individuals rights</a:t>
            </a:r>
          </a:p>
        </p:txBody>
      </p:sp>
      <p:sp>
        <p:nvSpPr>
          <p:cNvPr id="4" name="Title 1">
            <a:extLst>
              <a:ext uri="{FF2B5EF4-FFF2-40B4-BE49-F238E27FC236}">
                <a16:creationId xmlns:a16="http://schemas.microsoft.com/office/drawing/2014/main" id="{397725F9-9055-4DB6-8E0B-D8F26DD59AF3}"/>
              </a:ext>
            </a:extLst>
          </p:cNvPr>
          <p:cNvSpPr>
            <a:spLocks noGrp="1"/>
          </p:cNvSpPr>
          <p:nvPr>
            <p:ph type="title"/>
          </p:nvPr>
        </p:nvSpPr>
        <p:spPr>
          <a:xfrm>
            <a:off x="1603375" y="686270"/>
            <a:ext cx="5937250" cy="1187450"/>
          </a:xfrm>
        </p:spPr>
        <p:txBody>
          <a:bodyPr/>
          <a:lstStyle/>
          <a:p>
            <a:r>
              <a:rPr lang="en-AU"/>
              <a:t>WHAT ARE LAWS?</a:t>
            </a:r>
          </a:p>
        </p:txBody>
      </p:sp>
      <p:pic>
        <p:nvPicPr>
          <p:cNvPr id="1026" name="Picture 2" descr="Image result for laws cartoon">
            <a:extLst>
              <a:ext uri="{FF2B5EF4-FFF2-40B4-BE49-F238E27FC236}">
                <a16:creationId xmlns:a16="http://schemas.microsoft.com/office/drawing/2014/main" id="{77177825-8B59-47E1-8344-CB644FB5C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593" y="2686144"/>
            <a:ext cx="3109971" cy="232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12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7ECC-9269-42A4-BD0D-A972D6782C73}"/>
              </a:ext>
            </a:extLst>
          </p:cNvPr>
          <p:cNvSpPr>
            <a:spLocks noGrp="1"/>
          </p:cNvSpPr>
          <p:nvPr>
            <p:ph type="title"/>
          </p:nvPr>
        </p:nvSpPr>
        <p:spPr>
          <a:xfrm>
            <a:off x="603504" y="964692"/>
            <a:ext cx="2300202" cy="1188720"/>
          </a:xfrm>
        </p:spPr>
        <p:txBody>
          <a:bodyPr>
            <a:normAutofit/>
          </a:bodyPr>
          <a:lstStyle/>
          <a:p>
            <a:r>
              <a:rPr lang="en-AU"/>
              <a:t>Types of law</a:t>
            </a:r>
          </a:p>
        </p:txBody>
      </p:sp>
      <p:sp>
        <p:nvSpPr>
          <p:cNvPr id="3" name="Content Placeholder 2">
            <a:extLst>
              <a:ext uri="{FF2B5EF4-FFF2-40B4-BE49-F238E27FC236}">
                <a16:creationId xmlns:a16="http://schemas.microsoft.com/office/drawing/2014/main" id="{2627DC21-2729-4F95-8365-5FFED074A8EF}"/>
              </a:ext>
            </a:extLst>
          </p:cNvPr>
          <p:cNvSpPr>
            <a:spLocks noGrp="1"/>
          </p:cNvSpPr>
          <p:nvPr>
            <p:ph idx="1"/>
          </p:nvPr>
        </p:nvSpPr>
        <p:spPr>
          <a:xfrm>
            <a:off x="602433" y="2638044"/>
            <a:ext cx="2297823" cy="3263206"/>
          </a:xfrm>
        </p:spPr>
        <p:txBody>
          <a:bodyPr>
            <a:normAutofit lnSpcReduction="10000"/>
          </a:bodyPr>
          <a:lstStyle/>
          <a:p>
            <a:pPr marL="342900" indent="-342900">
              <a:lnSpc>
                <a:spcPct val="90000"/>
              </a:lnSpc>
              <a:buAutoNum type="arabicPeriod"/>
            </a:pPr>
            <a:r>
              <a:rPr lang="en-AU" b="1"/>
              <a:t>Constitutional law</a:t>
            </a:r>
          </a:p>
          <a:p>
            <a:pPr marL="342900" indent="-342900">
              <a:lnSpc>
                <a:spcPct val="90000"/>
              </a:lnSpc>
              <a:buAutoNum type="arabicPeriod"/>
            </a:pPr>
            <a:r>
              <a:rPr lang="en-AU" b="1"/>
              <a:t>Statute law</a:t>
            </a:r>
            <a:r>
              <a:rPr lang="en-AU"/>
              <a:t>/legislation (made by Parliament)</a:t>
            </a:r>
          </a:p>
          <a:p>
            <a:pPr marL="342900" indent="-342900">
              <a:lnSpc>
                <a:spcPct val="90000"/>
              </a:lnSpc>
              <a:buAutoNum type="arabicPeriod"/>
            </a:pPr>
            <a:r>
              <a:rPr lang="en-AU" b="1"/>
              <a:t>Common law</a:t>
            </a:r>
            <a:r>
              <a:rPr lang="en-AU"/>
              <a:t> (made by judges)</a:t>
            </a:r>
          </a:p>
          <a:p>
            <a:pPr marL="342900" indent="-342900">
              <a:lnSpc>
                <a:spcPct val="90000"/>
              </a:lnSpc>
              <a:buAutoNum type="arabicPeriod"/>
            </a:pPr>
            <a:r>
              <a:rPr lang="en-AU" b="1"/>
              <a:t>Delegated legislation </a:t>
            </a:r>
            <a:r>
              <a:rPr lang="en-AU"/>
              <a:t>(made by subordinate authorities) </a:t>
            </a:r>
          </a:p>
        </p:txBody>
      </p:sp>
      <p:sp>
        <p:nvSpPr>
          <p:cNvPr id="13" name="Rectangle 8">
            <a:extLst>
              <a:ext uri="{FF2B5EF4-FFF2-40B4-BE49-F238E27FC236}">
                <a16:creationId xmlns:a16="http://schemas.microsoft.com/office/drawing/2014/main" id="{B9A6A8C2-8B3A-4AD3-AFCC-F1D3F1F02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0636" y="964692"/>
            <a:ext cx="516407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CDF64937-39B5-4AB3-A2EF-EA689BA60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3351" y="1128683"/>
            <a:ext cx="4918644"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ACE6CA-6273-4284-BFB5-4A32CF6116F6}"/>
              </a:ext>
            </a:extLst>
          </p:cNvPr>
          <p:cNvPicPr>
            <a:picLocks noChangeAspect="1"/>
          </p:cNvPicPr>
          <p:nvPr/>
        </p:nvPicPr>
        <p:blipFill>
          <a:blip r:embed="rId2"/>
          <a:stretch>
            <a:fillRect/>
          </a:stretch>
        </p:blipFill>
        <p:spPr>
          <a:xfrm>
            <a:off x="3617524" y="1302148"/>
            <a:ext cx="4670298" cy="4261646"/>
          </a:xfrm>
          <a:prstGeom prst="rect">
            <a:avLst/>
          </a:prstGeom>
        </p:spPr>
      </p:pic>
    </p:spTree>
    <p:extLst>
      <p:ext uri="{BB962C8B-B14F-4D97-AF65-F5344CB8AC3E}">
        <p14:creationId xmlns:p14="http://schemas.microsoft.com/office/powerpoint/2010/main" val="2210650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F621-A459-49A4-AA74-444E158D453E}"/>
              </a:ext>
            </a:extLst>
          </p:cNvPr>
          <p:cNvSpPr>
            <a:spLocks noGrp="1"/>
          </p:cNvSpPr>
          <p:nvPr>
            <p:ph type="title"/>
          </p:nvPr>
        </p:nvSpPr>
        <p:spPr>
          <a:xfrm>
            <a:off x="603504" y="978776"/>
            <a:ext cx="4443982" cy="1174991"/>
          </a:xfrm>
        </p:spPr>
        <p:txBody>
          <a:bodyPr>
            <a:normAutofit/>
          </a:bodyPr>
          <a:lstStyle/>
          <a:p>
            <a:r>
              <a:rPr lang="en-AU" sz="2100"/>
              <a:t>1. Constitutional law</a:t>
            </a:r>
          </a:p>
        </p:txBody>
      </p:sp>
      <p:sp>
        <p:nvSpPr>
          <p:cNvPr id="3" name="Content Placeholder 2">
            <a:extLst>
              <a:ext uri="{FF2B5EF4-FFF2-40B4-BE49-F238E27FC236}">
                <a16:creationId xmlns:a16="http://schemas.microsoft.com/office/drawing/2014/main" id="{9648C28B-872E-4BDF-AF1D-1A4836CDCCAF}"/>
              </a:ext>
            </a:extLst>
          </p:cNvPr>
          <p:cNvSpPr>
            <a:spLocks noGrp="1"/>
          </p:cNvSpPr>
          <p:nvPr>
            <p:ph idx="1"/>
          </p:nvPr>
        </p:nvSpPr>
        <p:spPr>
          <a:xfrm>
            <a:off x="226337" y="2344848"/>
            <a:ext cx="5115207" cy="4427144"/>
          </a:xfrm>
        </p:spPr>
        <p:txBody>
          <a:bodyPr>
            <a:normAutofit/>
          </a:bodyPr>
          <a:lstStyle/>
          <a:p>
            <a:pPr>
              <a:lnSpc>
                <a:spcPct val="90000"/>
              </a:lnSpc>
            </a:pPr>
            <a:r>
              <a:rPr lang="en-AU"/>
              <a:t>This is superior law or </a:t>
            </a:r>
            <a:r>
              <a:rPr lang="en-AU" b="1"/>
              <a:t>fundamental law</a:t>
            </a:r>
          </a:p>
          <a:p>
            <a:pPr>
              <a:lnSpc>
                <a:spcPct val="90000"/>
              </a:lnSpc>
            </a:pPr>
            <a:r>
              <a:rPr lang="en-AU"/>
              <a:t>Constitutional law:</a:t>
            </a:r>
          </a:p>
          <a:p>
            <a:pPr lvl="1">
              <a:lnSpc>
                <a:spcPct val="90000"/>
              </a:lnSpc>
            </a:pPr>
            <a:r>
              <a:rPr lang="en-AU" sz="1800"/>
              <a:t>Establishes the geographical and legal jurisdiction of power</a:t>
            </a:r>
          </a:p>
          <a:p>
            <a:pPr lvl="1">
              <a:lnSpc>
                <a:spcPct val="90000"/>
              </a:lnSpc>
            </a:pPr>
            <a:r>
              <a:rPr lang="en-AU" sz="1800"/>
              <a:t>Creates 3 arms of government</a:t>
            </a:r>
          </a:p>
          <a:p>
            <a:pPr lvl="1">
              <a:lnSpc>
                <a:spcPct val="90000"/>
              </a:lnSpc>
            </a:pPr>
            <a:r>
              <a:rPr lang="en-AU" sz="1800"/>
              <a:t>Specified the processes of government</a:t>
            </a:r>
          </a:p>
          <a:p>
            <a:pPr lvl="1">
              <a:lnSpc>
                <a:spcPct val="90000"/>
              </a:lnSpc>
            </a:pPr>
            <a:r>
              <a:rPr lang="en-AU" sz="1800"/>
              <a:t>Protects fundamental rights</a:t>
            </a:r>
          </a:p>
          <a:p>
            <a:pPr lvl="1">
              <a:lnSpc>
                <a:spcPct val="90000"/>
              </a:lnSpc>
            </a:pPr>
            <a:r>
              <a:rPr lang="en-AU" sz="1800"/>
              <a:t>Codifies procedures for constitutional change</a:t>
            </a:r>
          </a:p>
          <a:p>
            <a:pPr lvl="1">
              <a:lnSpc>
                <a:spcPct val="90000"/>
              </a:lnSpc>
            </a:pPr>
            <a:endParaRPr lang="en-AU" sz="1800"/>
          </a:p>
          <a:p>
            <a:pPr marL="228600" lvl="1" indent="0">
              <a:lnSpc>
                <a:spcPct val="90000"/>
              </a:lnSpc>
              <a:buNone/>
            </a:pPr>
            <a:r>
              <a:rPr lang="en-AU" sz="1800"/>
              <a:t>Constitutional law is above and beyond parliaments and courts</a:t>
            </a:r>
          </a:p>
          <a:p>
            <a:pPr marL="228600" lvl="1" indent="0">
              <a:lnSpc>
                <a:spcPct val="90000"/>
              </a:lnSpc>
              <a:buNone/>
            </a:pPr>
            <a:r>
              <a:rPr lang="en-AU" sz="1800" i="1"/>
              <a:t>Read page 88 (stop at Ordinary law)</a:t>
            </a:r>
          </a:p>
        </p:txBody>
      </p:sp>
      <p:pic>
        <p:nvPicPr>
          <p:cNvPr id="2050" name="Picture 2" descr="Image result for constitution australia">
            <a:extLst>
              <a:ext uri="{FF2B5EF4-FFF2-40B4-BE49-F238E27FC236}">
                <a16:creationId xmlns:a16="http://schemas.microsoft.com/office/drawing/2014/main" id="{6697B1F0-92A5-47BC-A1D5-DDF928686E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74" r="18873"/>
          <a:stretch/>
        </p:blipFill>
        <p:spPr bwMode="auto">
          <a:xfrm>
            <a:off x="5650990" y="10"/>
            <a:ext cx="349300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7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arn(inVertical)">
                                      <p:cBhvr>
                                        <p:cTn id="30" dur="500"/>
                                        <p:tgtEl>
                                          <p:spTgt spid="3">
                                            <p:txEl>
                                              <p:pRg st="8" end="8"/>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barn(inVertical)">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149</TotalTime>
  <Words>4228</Words>
  <Application>Microsoft Office PowerPoint</Application>
  <PresentationFormat>On-screen Show (4:3)</PresentationFormat>
  <Paragraphs>388</Paragraphs>
  <Slides>56</Slides>
  <Notes>20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Gill Sans MT</vt:lpstr>
      <vt:lpstr>Wingdings</vt:lpstr>
      <vt:lpstr>Parcel</vt:lpstr>
      <vt:lpstr>PARLIAMENT AND THE LAW</vt:lpstr>
      <vt:lpstr>SYLLABUS DOT POINT (EXAMINABLE MATERIAL)</vt:lpstr>
      <vt:lpstr>To start…</vt:lpstr>
      <vt:lpstr>WHAT ARE LAWS?</vt:lpstr>
      <vt:lpstr>WHAT ARE LAWS?</vt:lpstr>
      <vt:lpstr>WHAT ARE LAWS?</vt:lpstr>
      <vt:lpstr>WHAT ARE LAWS?</vt:lpstr>
      <vt:lpstr>Types of law</vt:lpstr>
      <vt:lpstr>1. Constitutional law</vt:lpstr>
      <vt:lpstr>QUESTIONS…</vt:lpstr>
      <vt:lpstr>2. statute law</vt:lpstr>
      <vt:lpstr>2. statute law</vt:lpstr>
      <vt:lpstr>2. statute law</vt:lpstr>
      <vt:lpstr>The functions of Parliament</vt:lpstr>
      <vt:lpstr>The value of legislation</vt:lpstr>
      <vt:lpstr>ROLES OF LEGISLATION</vt:lpstr>
      <vt:lpstr>IDEAS FOR LEGISLATION</vt:lpstr>
      <vt:lpstr>PowerPoint Presentation</vt:lpstr>
      <vt:lpstr>Private Senators’ &amp; Members’ Bills</vt:lpstr>
      <vt:lpstr>SYLLABUS DOT POINT (EXAMINABLE MATERIAL)</vt:lpstr>
      <vt:lpstr> Legislative  Process </vt:lpstr>
      <vt:lpstr>PowerPoint Presentation</vt:lpstr>
      <vt:lpstr>Initiation</vt:lpstr>
      <vt:lpstr>Initiation</vt:lpstr>
      <vt:lpstr>Introduction to Parliament</vt:lpstr>
      <vt:lpstr>The First Reading</vt:lpstr>
      <vt:lpstr>The Second Reading</vt:lpstr>
      <vt:lpstr>The Second Reading</vt:lpstr>
      <vt:lpstr>House Committee</vt:lpstr>
      <vt:lpstr>Consideration of in detail (HOR)</vt:lpstr>
      <vt:lpstr>The Third Reading</vt:lpstr>
      <vt:lpstr>Presentation to the Other House</vt:lpstr>
      <vt:lpstr>PowerPoint Presentation</vt:lpstr>
      <vt:lpstr>First &amp; Second Reading</vt:lpstr>
      <vt:lpstr>Detailed consideration</vt:lpstr>
      <vt:lpstr>Detailed consideration</vt:lpstr>
      <vt:lpstr>Bills and Committees</vt:lpstr>
      <vt:lpstr>House Committees</vt:lpstr>
      <vt:lpstr>Disagreements between the houses</vt:lpstr>
      <vt:lpstr>Disagreements between the houses</vt:lpstr>
      <vt:lpstr>Royal Assent &amp; Proclamation</vt:lpstr>
      <vt:lpstr>PowerPoint Presentation</vt:lpstr>
      <vt:lpstr>Money Bills           (APPROPRIATION BILLS)</vt:lpstr>
      <vt:lpstr>PowerPoint Presentation</vt:lpstr>
      <vt:lpstr>Summary </vt:lpstr>
      <vt:lpstr>SYLLABUS DOT POINT (EXAMINABLE MATERIAL)</vt:lpstr>
      <vt:lpstr>3. COMMON LAW</vt:lpstr>
      <vt:lpstr>CASE EXAMPLE (COMMON LAW) Norrie ‘new sex’ example NSW Registrar of Births, Deaths and Marriages v Norrie [2014]</vt:lpstr>
      <vt:lpstr>PowerPoint Presentation</vt:lpstr>
      <vt:lpstr>DELEGATED LEGISLATION</vt:lpstr>
      <vt:lpstr>DELEGATED LEGISLATION</vt:lpstr>
      <vt:lpstr>DELEGATED LEGISLATION</vt:lpstr>
      <vt:lpstr>DELEGATED LEGISLATION</vt:lpstr>
      <vt:lpstr>QUESTIONS…</vt:lpstr>
      <vt:lpstr>SYLLABUS DOT POINT (EXAMINABLE MATERIAL)</vt:lpstr>
      <vt:lpstr>Practice 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PARLIAMENT AND THE LAW</dc:title>
  <dc:creator>Morgan Ball (John XXIII College - Mount Claremont)</dc:creator>
  <cp:lastModifiedBy>Morgan Ball (John XXIII College - Mount Claremont)</cp:lastModifiedBy>
  <cp:revision>3</cp:revision>
  <dcterms:created xsi:type="dcterms:W3CDTF">2019-03-12T06:42:36Z</dcterms:created>
  <dcterms:modified xsi:type="dcterms:W3CDTF">2023-03-15T02:18:38Z</dcterms:modified>
</cp:coreProperties>
</file>